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8"/>
  </p:notesMasterIdLst>
  <p:sldIdLst>
    <p:sldId id="256" r:id="rId2"/>
    <p:sldId id="257" r:id="rId3"/>
    <p:sldId id="265" r:id="rId4"/>
    <p:sldId id="268" r:id="rId5"/>
    <p:sldId id="271" r:id="rId6"/>
    <p:sldId id="277" r:id="rId7"/>
    <p:sldId id="280" r:id="rId8"/>
    <p:sldId id="272" r:id="rId9"/>
    <p:sldId id="266" r:id="rId10"/>
    <p:sldId id="269" r:id="rId11"/>
    <p:sldId id="270" r:id="rId12"/>
    <p:sldId id="273" r:id="rId13"/>
    <p:sldId id="275" r:id="rId14"/>
    <p:sldId id="274" r:id="rId15"/>
    <p:sldId id="276" r:id="rId16"/>
    <p:sldId id="262"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E16C11F-6231-4F1B-9034-26B58BAB1F11}">
          <p14:sldIdLst>
            <p14:sldId id="256"/>
            <p14:sldId id="257"/>
            <p14:sldId id="265"/>
            <p14:sldId id="268"/>
            <p14:sldId id="271"/>
            <p14:sldId id="277"/>
            <p14:sldId id="280"/>
            <p14:sldId id="272"/>
            <p14:sldId id="266"/>
            <p14:sldId id="269"/>
            <p14:sldId id="270"/>
          </p14:sldIdLst>
        </p14:section>
        <p14:section name="Untitled Section" id="{B15D7263-04FD-4370-919A-91A3DBEB77D3}">
          <p14:sldIdLst>
            <p14:sldId id="273"/>
            <p14:sldId id="275"/>
            <p14:sldId id="274"/>
            <p14:sldId id="276"/>
            <p14:sldId id="26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BF60AD-2A7F-46B9-9F13-7CB3165E535E}" v="1" dt="2022-01-11T19:59:42.3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00" autoAdjust="0"/>
    <p:restoredTop sz="62864" autoAdjust="0"/>
  </p:normalViewPr>
  <p:slideViewPr>
    <p:cSldViewPr snapToGrid="0">
      <p:cViewPr varScale="1">
        <p:scale>
          <a:sx n="71" d="100"/>
          <a:sy n="71" d="100"/>
        </p:scale>
        <p:origin x="193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B964D3-422F-4E33-96BD-480C277FDBD0}"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F21D066B-20B4-4CE5-A0DE-3CA17402652F}">
      <dgm:prSet custT="1"/>
      <dgm:spPr/>
      <dgm:t>
        <a:bodyPr/>
        <a:lstStyle/>
        <a:p>
          <a:r>
            <a:rPr lang="en-US" sz="2000" b="1" dirty="0"/>
            <a:t>Get to know your legislators and other stakeholders- </a:t>
          </a:r>
        </a:p>
        <a:p>
          <a:r>
            <a:rPr lang="en-US" sz="2000" dirty="0"/>
            <a:t>Seek opportunities outside of Olympia to engage with policy makers (includes LAs) and build coalitions</a:t>
          </a:r>
        </a:p>
      </dgm:t>
    </dgm:pt>
    <dgm:pt modelId="{EE3894D2-EF73-46AE-B8D6-80473BA098A2}" type="parTrans" cxnId="{A2E48714-5450-48E0-B41A-C5DD9FC6B5C7}">
      <dgm:prSet/>
      <dgm:spPr/>
      <dgm:t>
        <a:bodyPr/>
        <a:lstStyle/>
        <a:p>
          <a:endParaRPr lang="en-US"/>
        </a:p>
      </dgm:t>
    </dgm:pt>
    <dgm:pt modelId="{C42D271A-FA23-4A8C-93CB-3114F2877373}" type="sibTrans" cxnId="{A2E48714-5450-48E0-B41A-C5DD9FC6B5C7}">
      <dgm:prSet/>
      <dgm:spPr/>
      <dgm:t>
        <a:bodyPr/>
        <a:lstStyle/>
        <a:p>
          <a:endParaRPr lang="en-US"/>
        </a:p>
      </dgm:t>
    </dgm:pt>
    <dgm:pt modelId="{C3C4CC83-07E3-419F-8F3B-54D7F29318B2}">
      <dgm:prSet custT="1"/>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sz="2000" b="1" dirty="0"/>
            <a:t>Know the process- </a:t>
          </a:r>
          <a:r>
            <a:rPr lang="en-US" sz="2000" dirty="0"/>
            <a:t>http://leg.wa.gov/legislature/Pages/ComingToTheLegislature.aspx</a:t>
          </a:r>
        </a:p>
        <a:p>
          <a:pPr marL="0" lvl="0" algn="l" defTabSz="889000">
            <a:lnSpc>
              <a:spcPct val="90000"/>
            </a:lnSpc>
            <a:spcBef>
              <a:spcPct val="0"/>
            </a:spcBef>
            <a:spcAft>
              <a:spcPct val="35000"/>
            </a:spcAft>
            <a:buNone/>
          </a:pPr>
          <a:endParaRPr lang="en-US" sz="2000" dirty="0"/>
        </a:p>
      </dgm:t>
    </dgm:pt>
    <dgm:pt modelId="{D52578E9-8108-4B78-BF36-59172497F2CD}" type="parTrans" cxnId="{CA641C0C-B89C-4CD5-8858-03342E1F5FC8}">
      <dgm:prSet/>
      <dgm:spPr/>
      <dgm:t>
        <a:bodyPr/>
        <a:lstStyle/>
        <a:p>
          <a:endParaRPr lang="en-US"/>
        </a:p>
      </dgm:t>
    </dgm:pt>
    <dgm:pt modelId="{3DA7CD4C-7A9D-436E-9BB6-60346E9EDFE2}" type="sibTrans" cxnId="{CA641C0C-B89C-4CD5-8858-03342E1F5FC8}">
      <dgm:prSet/>
      <dgm:spPr/>
      <dgm:t>
        <a:bodyPr/>
        <a:lstStyle/>
        <a:p>
          <a:endParaRPr lang="en-US"/>
        </a:p>
      </dgm:t>
    </dgm:pt>
    <dgm:pt modelId="{FE7527D0-B94E-4D4C-9C45-75340C29C301}">
      <dgm:prSet custT="1"/>
      <dgm:spPr/>
      <dgm:t>
        <a:bodyPr/>
        <a:lstStyle/>
        <a:p>
          <a:r>
            <a:rPr lang="en-US" sz="2000" b="1" dirty="0"/>
            <a:t>Be the expert- </a:t>
          </a:r>
        </a:p>
        <a:p>
          <a:r>
            <a:rPr lang="en-US" sz="2000" dirty="0"/>
            <a:t>Know your audience, know who the issue impacts and their position, the influence on other efforts, share a personal story</a:t>
          </a:r>
        </a:p>
      </dgm:t>
    </dgm:pt>
    <dgm:pt modelId="{D517CD8B-7078-4654-96A3-B96E3C09BC92}" type="parTrans" cxnId="{32E3ACE1-CF49-4A94-80C2-259A3493E1AE}">
      <dgm:prSet/>
      <dgm:spPr/>
      <dgm:t>
        <a:bodyPr/>
        <a:lstStyle/>
        <a:p>
          <a:endParaRPr lang="en-US"/>
        </a:p>
      </dgm:t>
    </dgm:pt>
    <dgm:pt modelId="{B8FFFD1C-EB4F-47EB-8DF3-28A237054A8D}" type="sibTrans" cxnId="{32E3ACE1-CF49-4A94-80C2-259A3493E1AE}">
      <dgm:prSet/>
      <dgm:spPr/>
      <dgm:t>
        <a:bodyPr/>
        <a:lstStyle/>
        <a:p>
          <a:endParaRPr lang="en-US"/>
        </a:p>
      </dgm:t>
    </dgm:pt>
    <dgm:pt modelId="{016C4F4D-9C71-4FF4-83D7-7BC0A61D6177}" type="pres">
      <dgm:prSet presAssocID="{8CB964D3-422F-4E33-96BD-480C277FDBD0}" presName="outerComposite" presStyleCnt="0">
        <dgm:presLayoutVars>
          <dgm:chMax val="5"/>
          <dgm:dir/>
          <dgm:resizeHandles val="exact"/>
        </dgm:presLayoutVars>
      </dgm:prSet>
      <dgm:spPr/>
    </dgm:pt>
    <dgm:pt modelId="{21C7C8F6-97A7-4B6F-BCDB-620C053112CE}" type="pres">
      <dgm:prSet presAssocID="{8CB964D3-422F-4E33-96BD-480C277FDBD0}" presName="dummyMaxCanvas" presStyleCnt="0">
        <dgm:presLayoutVars/>
      </dgm:prSet>
      <dgm:spPr/>
    </dgm:pt>
    <dgm:pt modelId="{0E5463DF-CE42-4F94-A2CF-F7ABC26B491B}" type="pres">
      <dgm:prSet presAssocID="{8CB964D3-422F-4E33-96BD-480C277FDBD0}" presName="ThreeNodes_1" presStyleLbl="node1" presStyleIdx="0" presStyleCnt="3">
        <dgm:presLayoutVars>
          <dgm:bulletEnabled val="1"/>
        </dgm:presLayoutVars>
      </dgm:prSet>
      <dgm:spPr/>
    </dgm:pt>
    <dgm:pt modelId="{AD4E49F4-0D14-48F1-AB1A-8093C12C14E7}" type="pres">
      <dgm:prSet presAssocID="{8CB964D3-422F-4E33-96BD-480C277FDBD0}" presName="ThreeNodes_2" presStyleLbl="node1" presStyleIdx="1" presStyleCnt="3" custScaleX="108620">
        <dgm:presLayoutVars>
          <dgm:bulletEnabled val="1"/>
        </dgm:presLayoutVars>
      </dgm:prSet>
      <dgm:spPr/>
    </dgm:pt>
    <dgm:pt modelId="{B0DCB8C2-B43A-43A7-BAF5-4E1056B55EE9}" type="pres">
      <dgm:prSet presAssocID="{8CB964D3-422F-4E33-96BD-480C277FDBD0}" presName="ThreeNodes_3" presStyleLbl="node1" presStyleIdx="2" presStyleCnt="3">
        <dgm:presLayoutVars>
          <dgm:bulletEnabled val="1"/>
        </dgm:presLayoutVars>
      </dgm:prSet>
      <dgm:spPr/>
    </dgm:pt>
    <dgm:pt modelId="{F1F247F5-D8EB-40BC-964F-5F926BEF85CF}" type="pres">
      <dgm:prSet presAssocID="{8CB964D3-422F-4E33-96BD-480C277FDBD0}" presName="ThreeConn_1-2" presStyleLbl="fgAccFollowNode1" presStyleIdx="0" presStyleCnt="2">
        <dgm:presLayoutVars>
          <dgm:bulletEnabled val="1"/>
        </dgm:presLayoutVars>
      </dgm:prSet>
      <dgm:spPr/>
    </dgm:pt>
    <dgm:pt modelId="{30B3A80A-D3D0-4963-8313-45B8A6D3E793}" type="pres">
      <dgm:prSet presAssocID="{8CB964D3-422F-4E33-96BD-480C277FDBD0}" presName="ThreeConn_2-3" presStyleLbl="fgAccFollowNode1" presStyleIdx="1" presStyleCnt="2">
        <dgm:presLayoutVars>
          <dgm:bulletEnabled val="1"/>
        </dgm:presLayoutVars>
      </dgm:prSet>
      <dgm:spPr/>
    </dgm:pt>
    <dgm:pt modelId="{1B6EC744-A9D5-4EC8-BC57-B8140AFEAE49}" type="pres">
      <dgm:prSet presAssocID="{8CB964D3-422F-4E33-96BD-480C277FDBD0}" presName="ThreeNodes_1_text" presStyleLbl="node1" presStyleIdx="2" presStyleCnt="3">
        <dgm:presLayoutVars>
          <dgm:bulletEnabled val="1"/>
        </dgm:presLayoutVars>
      </dgm:prSet>
      <dgm:spPr/>
    </dgm:pt>
    <dgm:pt modelId="{71E4DA31-24CB-4293-921A-11E5264435CE}" type="pres">
      <dgm:prSet presAssocID="{8CB964D3-422F-4E33-96BD-480C277FDBD0}" presName="ThreeNodes_2_text" presStyleLbl="node1" presStyleIdx="2" presStyleCnt="3">
        <dgm:presLayoutVars>
          <dgm:bulletEnabled val="1"/>
        </dgm:presLayoutVars>
      </dgm:prSet>
      <dgm:spPr/>
    </dgm:pt>
    <dgm:pt modelId="{2AF6D6BA-74B3-49F4-AE3F-1837BA3D5E55}" type="pres">
      <dgm:prSet presAssocID="{8CB964D3-422F-4E33-96BD-480C277FDBD0}" presName="ThreeNodes_3_text" presStyleLbl="node1" presStyleIdx="2" presStyleCnt="3">
        <dgm:presLayoutVars>
          <dgm:bulletEnabled val="1"/>
        </dgm:presLayoutVars>
      </dgm:prSet>
      <dgm:spPr/>
    </dgm:pt>
  </dgm:ptLst>
  <dgm:cxnLst>
    <dgm:cxn modelId="{1C9F1F03-1B48-4A55-93C0-DA214121BCC4}" type="presOf" srcId="{F21D066B-20B4-4CE5-A0DE-3CA17402652F}" destId="{0E5463DF-CE42-4F94-A2CF-F7ABC26B491B}" srcOrd="0" destOrd="0" presId="urn:microsoft.com/office/officeart/2005/8/layout/vProcess5"/>
    <dgm:cxn modelId="{9822AC0B-CD83-4A63-A708-ECA5B3988121}" type="presOf" srcId="{FE7527D0-B94E-4D4C-9C45-75340C29C301}" destId="{B0DCB8C2-B43A-43A7-BAF5-4E1056B55EE9}" srcOrd="0" destOrd="0" presId="urn:microsoft.com/office/officeart/2005/8/layout/vProcess5"/>
    <dgm:cxn modelId="{CA641C0C-B89C-4CD5-8858-03342E1F5FC8}" srcId="{8CB964D3-422F-4E33-96BD-480C277FDBD0}" destId="{C3C4CC83-07E3-419F-8F3B-54D7F29318B2}" srcOrd="1" destOrd="0" parTransId="{D52578E9-8108-4B78-BF36-59172497F2CD}" sibTransId="{3DA7CD4C-7A9D-436E-9BB6-60346E9EDFE2}"/>
    <dgm:cxn modelId="{A2E48714-5450-48E0-B41A-C5DD9FC6B5C7}" srcId="{8CB964D3-422F-4E33-96BD-480C277FDBD0}" destId="{F21D066B-20B4-4CE5-A0DE-3CA17402652F}" srcOrd="0" destOrd="0" parTransId="{EE3894D2-EF73-46AE-B8D6-80473BA098A2}" sibTransId="{C42D271A-FA23-4A8C-93CB-3114F2877373}"/>
    <dgm:cxn modelId="{10254B7C-0123-4689-B450-F0BD20196772}" type="presOf" srcId="{3DA7CD4C-7A9D-436E-9BB6-60346E9EDFE2}" destId="{30B3A80A-D3D0-4963-8313-45B8A6D3E793}" srcOrd="0" destOrd="0" presId="urn:microsoft.com/office/officeart/2005/8/layout/vProcess5"/>
    <dgm:cxn modelId="{27546D9C-F684-421F-849E-57C3D0FD3D2A}" type="presOf" srcId="{C42D271A-FA23-4A8C-93CB-3114F2877373}" destId="{F1F247F5-D8EB-40BC-964F-5F926BEF85CF}" srcOrd="0" destOrd="0" presId="urn:microsoft.com/office/officeart/2005/8/layout/vProcess5"/>
    <dgm:cxn modelId="{E53544A9-84F0-419B-91F2-D1681A36FB6B}" type="presOf" srcId="{FE7527D0-B94E-4D4C-9C45-75340C29C301}" destId="{2AF6D6BA-74B3-49F4-AE3F-1837BA3D5E55}" srcOrd="1" destOrd="0" presId="urn:microsoft.com/office/officeart/2005/8/layout/vProcess5"/>
    <dgm:cxn modelId="{C591E7C8-39D1-4B46-A224-E376D5B57BB2}" type="presOf" srcId="{F21D066B-20B4-4CE5-A0DE-3CA17402652F}" destId="{1B6EC744-A9D5-4EC8-BC57-B8140AFEAE49}" srcOrd="1" destOrd="0" presId="urn:microsoft.com/office/officeart/2005/8/layout/vProcess5"/>
    <dgm:cxn modelId="{32E3ACE1-CF49-4A94-80C2-259A3493E1AE}" srcId="{8CB964D3-422F-4E33-96BD-480C277FDBD0}" destId="{FE7527D0-B94E-4D4C-9C45-75340C29C301}" srcOrd="2" destOrd="0" parTransId="{D517CD8B-7078-4654-96A3-B96E3C09BC92}" sibTransId="{B8FFFD1C-EB4F-47EB-8DF3-28A237054A8D}"/>
    <dgm:cxn modelId="{A89E2DE5-C0F9-45AD-9020-9D43DA20606A}" type="presOf" srcId="{C3C4CC83-07E3-419F-8F3B-54D7F29318B2}" destId="{AD4E49F4-0D14-48F1-AB1A-8093C12C14E7}" srcOrd="0" destOrd="0" presId="urn:microsoft.com/office/officeart/2005/8/layout/vProcess5"/>
    <dgm:cxn modelId="{06EC97E8-96B1-41BC-8A82-44C52C175AFC}" type="presOf" srcId="{C3C4CC83-07E3-419F-8F3B-54D7F29318B2}" destId="{71E4DA31-24CB-4293-921A-11E5264435CE}" srcOrd="1" destOrd="0" presId="urn:microsoft.com/office/officeart/2005/8/layout/vProcess5"/>
    <dgm:cxn modelId="{5AD627F1-F507-40DF-8CD2-FD9E1BE00C5B}" type="presOf" srcId="{8CB964D3-422F-4E33-96BD-480C277FDBD0}" destId="{016C4F4D-9C71-4FF4-83D7-7BC0A61D6177}" srcOrd="0" destOrd="0" presId="urn:microsoft.com/office/officeart/2005/8/layout/vProcess5"/>
    <dgm:cxn modelId="{C099CD95-3A6F-4958-A096-5665FEC1BC7C}" type="presParOf" srcId="{016C4F4D-9C71-4FF4-83D7-7BC0A61D6177}" destId="{21C7C8F6-97A7-4B6F-BCDB-620C053112CE}" srcOrd="0" destOrd="0" presId="urn:microsoft.com/office/officeart/2005/8/layout/vProcess5"/>
    <dgm:cxn modelId="{47949D74-71C6-40A7-B856-D1298677E08D}" type="presParOf" srcId="{016C4F4D-9C71-4FF4-83D7-7BC0A61D6177}" destId="{0E5463DF-CE42-4F94-A2CF-F7ABC26B491B}" srcOrd="1" destOrd="0" presId="urn:microsoft.com/office/officeart/2005/8/layout/vProcess5"/>
    <dgm:cxn modelId="{1BFFC085-A839-407A-B004-57D1FF6D022D}" type="presParOf" srcId="{016C4F4D-9C71-4FF4-83D7-7BC0A61D6177}" destId="{AD4E49F4-0D14-48F1-AB1A-8093C12C14E7}" srcOrd="2" destOrd="0" presId="urn:microsoft.com/office/officeart/2005/8/layout/vProcess5"/>
    <dgm:cxn modelId="{9F673545-9156-472E-AC32-92502DF31562}" type="presParOf" srcId="{016C4F4D-9C71-4FF4-83D7-7BC0A61D6177}" destId="{B0DCB8C2-B43A-43A7-BAF5-4E1056B55EE9}" srcOrd="3" destOrd="0" presId="urn:microsoft.com/office/officeart/2005/8/layout/vProcess5"/>
    <dgm:cxn modelId="{816947B7-066D-4421-B690-8502569E7967}" type="presParOf" srcId="{016C4F4D-9C71-4FF4-83D7-7BC0A61D6177}" destId="{F1F247F5-D8EB-40BC-964F-5F926BEF85CF}" srcOrd="4" destOrd="0" presId="urn:microsoft.com/office/officeart/2005/8/layout/vProcess5"/>
    <dgm:cxn modelId="{BCAE3BC5-A243-4AC6-80A8-3F63D2014806}" type="presParOf" srcId="{016C4F4D-9C71-4FF4-83D7-7BC0A61D6177}" destId="{30B3A80A-D3D0-4963-8313-45B8A6D3E793}" srcOrd="5" destOrd="0" presId="urn:microsoft.com/office/officeart/2005/8/layout/vProcess5"/>
    <dgm:cxn modelId="{3B5B5D46-7277-4B53-B583-6A3152030D4B}" type="presParOf" srcId="{016C4F4D-9C71-4FF4-83D7-7BC0A61D6177}" destId="{1B6EC744-A9D5-4EC8-BC57-B8140AFEAE49}" srcOrd="6" destOrd="0" presId="urn:microsoft.com/office/officeart/2005/8/layout/vProcess5"/>
    <dgm:cxn modelId="{D203D463-18DD-4E9B-8AA7-614A887EBEB1}" type="presParOf" srcId="{016C4F4D-9C71-4FF4-83D7-7BC0A61D6177}" destId="{71E4DA31-24CB-4293-921A-11E5264435CE}" srcOrd="7" destOrd="0" presId="urn:microsoft.com/office/officeart/2005/8/layout/vProcess5"/>
    <dgm:cxn modelId="{1C5B6F1C-D5DA-4323-A502-1F8D2E9CDD55}" type="presParOf" srcId="{016C4F4D-9C71-4FF4-83D7-7BC0A61D6177}" destId="{2AF6D6BA-74B3-49F4-AE3F-1837BA3D5E55}" srcOrd="8"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463DF-CE42-4F94-A2CF-F7ABC26B491B}">
      <dsp:nvSpPr>
        <dsp:cNvPr id="0" name=""/>
        <dsp:cNvSpPr/>
      </dsp:nvSpPr>
      <dsp:spPr>
        <a:xfrm>
          <a:off x="0" y="0"/>
          <a:ext cx="9579470" cy="1480683"/>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Get to know your legislators and other stakeholders- </a:t>
          </a:r>
        </a:p>
        <a:p>
          <a:pPr marL="0" lvl="0" indent="0" algn="l" defTabSz="889000">
            <a:lnSpc>
              <a:spcPct val="90000"/>
            </a:lnSpc>
            <a:spcBef>
              <a:spcPct val="0"/>
            </a:spcBef>
            <a:spcAft>
              <a:spcPct val="35000"/>
            </a:spcAft>
            <a:buNone/>
          </a:pPr>
          <a:r>
            <a:rPr lang="en-US" sz="2000" kern="1200" dirty="0"/>
            <a:t>Seek opportunities outside of Olympia to engage with policy makers (includes LAs) and build coalitions</a:t>
          </a:r>
        </a:p>
      </dsp:txBody>
      <dsp:txXfrm>
        <a:off x="43368" y="43368"/>
        <a:ext cx="7981697" cy="1393947"/>
      </dsp:txXfrm>
    </dsp:sp>
    <dsp:sp modelId="{AD4E49F4-0D14-48F1-AB1A-8093C12C14E7}">
      <dsp:nvSpPr>
        <dsp:cNvPr id="0" name=""/>
        <dsp:cNvSpPr/>
      </dsp:nvSpPr>
      <dsp:spPr>
        <a:xfrm>
          <a:off x="432372" y="1727463"/>
          <a:ext cx="10405220" cy="1480683"/>
        </a:xfrm>
        <a:prstGeom prst="roundRect">
          <a:avLst>
            <a:gd name="adj" fmla="val 10000"/>
          </a:avLst>
        </a:prstGeom>
        <a:solidFill>
          <a:schemeClr val="accent2">
            <a:hueOff val="677407"/>
            <a:satOff val="-3316"/>
            <a:lumOff val="186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000" b="1" kern="1200" dirty="0"/>
            <a:t>Know the process- </a:t>
          </a:r>
          <a:r>
            <a:rPr lang="en-US" sz="2000" kern="1200" dirty="0"/>
            <a:t>http://leg.wa.gov/legislature/Pages/ComingToTheLegislature.aspx</a:t>
          </a:r>
        </a:p>
        <a:p>
          <a:pPr marL="0" lvl="0" algn="l" defTabSz="889000">
            <a:lnSpc>
              <a:spcPct val="90000"/>
            </a:lnSpc>
            <a:spcBef>
              <a:spcPct val="0"/>
            </a:spcBef>
            <a:spcAft>
              <a:spcPct val="35000"/>
            </a:spcAft>
            <a:buNone/>
          </a:pPr>
          <a:endParaRPr lang="en-US" sz="2000" kern="1200" dirty="0"/>
        </a:p>
      </dsp:txBody>
      <dsp:txXfrm>
        <a:off x="475740" y="1770831"/>
        <a:ext cx="8354970" cy="1393947"/>
      </dsp:txXfrm>
    </dsp:sp>
    <dsp:sp modelId="{B0DCB8C2-B43A-43A7-BAF5-4E1056B55EE9}">
      <dsp:nvSpPr>
        <dsp:cNvPr id="0" name=""/>
        <dsp:cNvSpPr/>
      </dsp:nvSpPr>
      <dsp:spPr>
        <a:xfrm>
          <a:off x="1690494" y="3454927"/>
          <a:ext cx="9579470" cy="1480683"/>
        </a:xfrm>
        <a:prstGeom prst="roundRect">
          <a:avLst>
            <a:gd name="adj" fmla="val 10000"/>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Be the expert- </a:t>
          </a:r>
        </a:p>
        <a:p>
          <a:pPr marL="0" lvl="0" indent="0" algn="l" defTabSz="889000">
            <a:lnSpc>
              <a:spcPct val="90000"/>
            </a:lnSpc>
            <a:spcBef>
              <a:spcPct val="0"/>
            </a:spcBef>
            <a:spcAft>
              <a:spcPct val="35000"/>
            </a:spcAft>
            <a:buNone/>
          </a:pPr>
          <a:r>
            <a:rPr lang="en-US" sz="2000" kern="1200" dirty="0"/>
            <a:t>Know your audience, know who the issue impacts and their position, the influence on other efforts, share a personal story</a:t>
          </a:r>
        </a:p>
      </dsp:txBody>
      <dsp:txXfrm>
        <a:off x="1733862" y="3498295"/>
        <a:ext cx="7685042" cy="1393947"/>
      </dsp:txXfrm>
    </dsp:sp>
    <dsp:sp modelId="{F1F247F5-D8EB-40BC-964F-5F926BEF85CF}">
      <dsp:nvSpPr>
        <dsp:cNvPr id="0" name=""/>
        <dsp:cNvSpPr/>
      </dsp:nvSpPr>
      <dsp:spPr>
        <a:xfrm>
          <a:off x="8617026" y="1122851"/>
          <a:ext cx="962443" cy="962443"/>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833576" y="1122851"/>
        <a:ext cx="529343" cy="724238"/>
      </dsp:txXfrm>
    </dsp:sp>
    <dsp:sp modelId="{30B3A80A-D3D0-4963-8313-45B8A6D3E793}">
      <dsp:nvSpPr>
        <dsp:cNvPr id="0" name=""/>
        <dsp:cNvSpPr/>
      </dsp:nvSpPr>
      <dsp:spPr>
        <a:xfrm>
          <a:off x="9462273" y="2840443"/>
          <a:ext cx="962443" cy="962443"/>
        </a:xfrm>
        <a:prstGeom prst="downArrow">
          <a:avLst>
            <a:gd name="adj1" fmla="val 55000"/>
            <a:gd name="adj2" fmla="val 45000"/>
          </a:avLst>
        </a:prstGeom>
        <a:solidFill>
          <a:schemeClr val="accent2">
            <a:tint val="40000"/>
            <a:alpha val="90000"/>
            <a:hueOff val="1629769"/>
            <a:satOff val="-4713"/>
            <a:lumOff val="-100"/>
            <a:alphaOff val="0"/>
          </a:schemeClr>
        </a:solidFill>
        <a:ln w="19050" cap="rnd" cmpd="sng" algn="ctr">
          <a:solidFill>
            <a:schemeClr val="accent2">
              <a:tint val="40000"/>
              <a:alpha val="90000"/>
              <a:hueOff val="1629769"/>
              <a:satOff val="-4713"/>
              <a:lumOff val="-1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678823" y="2840443"/>
        <a:ext cx="529343" cy="724238"/>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6E0520-7346-4265-93CE-7B75C7962396}" type="datetimeFigureOut">
              <a:rPr lang="en-US" smtClean="0"/>
              <a:t>1/11/2022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E4D368-B948-4828-BE05-2C0B2BFD939F}" type="slidenum">
              <a:rPr lang="en-US" smtClean="0"/>
              <a:t>‹#›</a:t>
            </a:fld>
            <a:endParaRPr lang="en-US"/>
          </a:p>
        </p:txBody>
      </p:sp>
    </p:spTree>
    <p:extLst>
      <p:ext uri="{BB962C8B-B14F-4D97-AF65-F5344CB8AC3E}">
        <p14:creationId xmlns:p14="http://schemas.microsoft.com/office/powerpoint/2010/main" val="1472600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leg.wa.gov/legislature/Pages/Calendar.aspx" TargetMode="External"/><Relationship Id="rId3" Type="http://schemas.openxmlformats.org/officeDocument/2006/relationships/hyperlink" Target="http://leg.wa.gov/Senate" TargetMode="External"/><Relationship Id="rId7" Type="http://schemas.openxmlformats.org/officeDocument/2006/relationships/hyperlink" Target="http://apps.leg.wa.gov/BillInfo" TargetMode="External"/><Relationship Id="rId12" Type="http://schemas.openxmlformats.org/officeDocument/2006/relationships/hyperlink" Target="http://apps.leg.wa.gov/billinfo/crossref.aspx"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leg.wa.gov/legislature/pages/cutoff.aspx" TargetMode="External"/><Relationship Id="rId11" Type="http://schemas.openxmlformats.org/officeDocument/2006/relationships/hyperlink" Target="http://app.leg.wa.gov/far/Senate/Calendar" TargetMode="External"/><Relationship Id="rId5" Type="http://schemas.openxmlformats.org/officeDocument/2006/relationships/hyperlink" Target="http://app.leg.wa.gov/DistrictFinder/" TargetMode="External"/><Relationship Id="rId10" Type="http://schemas.openxmlformats.org/officeDocument/2006/relationships/hyperlink" Target="http://app.leg.wa.gov/far/House/Calendar" TargetMode="External"/><Relationship Id="rId4" Type="http://schemas.openxmlformats.org/officeDocument/2006/relationships/hyperlink" Target="http://leg.wa.gov/House" TargetMode="External"/><Relationship Id="rId9" Type="http://schemas.openxmlformats.org/officeDocument/2006/relationships/hyperlink" Target="http://app.leg.wa.gov/BillInfo/outofcommittee.aspx"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youtube.com/watch?v=Df32RijORLo"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youtube.com/watch?v=tyeJ55o3El0"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E4D368-B948-4828-BE05-2C0B2BFD939F}" type="slidenum">
              <a:rPr lang="en-US" smtClean="0"/>
              <a:t>1</a:t>
            </a:fld>
            <a:endParaRPr lang="en-US"/>
          </a:p>
        </p:txBody>
      </p:sp>
    </p:spTree>
    <p:extLst>
      <p:ext uri="{BB962C8B-B14F-4D97-AF65-F5344CB8AC3E}">
        <p14:creationId xmlns:p14="http://schemas.microsoft.com/office/powerpoint/2010/main" val="1185760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000000"/>
                </a:solidFill>
                <a:effectLst/>
                <a:latin typeface="Open Sans"/>
              </a:rPr>
              <a:t>The Washington State Legislature is made up of two houses (or chambers), the </a:t>
            </a:r>
            <a:r>
              <a:rPr lang="en-US" b="1" i="0" u="none" strike="noStrike" dirty="0">
                <a:solidFill>
                  <a:srgbClr val="2B674D"/>
                </a:solidFill>
                <a:effectLst/>
                <a:latin typeface="Open Sans"/>
                <a:hlinkClick r:id="rId3"/>
              </a:rPr>
              <a:t>Senate</a:t>
            </a:r>
            <a:r>
              <a:rPr lang="en-US" b="0" i="0" dirty="0">
                <a:solidFill>
                  <a:srgbClr val="000000"/>
                </a:solidFill>
                <a:effectLst/>
                <a:latin typeface="Open Sans"/>
              </a:rPr>
              <a:t> and the </a:t>
            </a:r>
            <a:r>
              <a:rPr lang="en-US" b="1" i="0" u="none" strike="noStrike" dirty="0">
                <a:solidFill>
                  <a:srgbClr val="2B674D"/>
                </a:solidFill>
                <a:effectLst/>
                <a:latin typeface="Open Sans"/>
                <a:hlinkClick r:id="rId4"/>
              </a:rPr>
              <a:t>House of Representatives</a:t>
            </a:r>
            <a:r>
              <a:rPr lang="en-US" b="0" i="0" dirty="0">
                <a:solidFill>
                  <a:srgbClr val="000000"/>
                </a:solidFill>
                <a:effectLst/>
                <a:latin typeface="Open Sans"/>
              </a:rPr>
              <a:t>. Washington has 49 </a:t>
            </a:r>
            <a:r>
              <a:rPr lang="en-US" b="1" i="0" u="none" strike="noStrike" dirty="0">
                <a:solidFill>
                  <a:srgbClr val="2B674D"/>
                </a:solidFill>
                <a:effectLst/>
                <a:latin typeface="Open Sans"/>
                <a:hlinkClick r:id="rId5" tooltip="Link to District Finder"/>
              </a:rPr>
              <a:t>legislative districts</a:t>
            </a:r>
            <a:r>
              <a:rPr lang="en-US" b="0" i="0" dirty="0">
                <a:solidFill>
                  <a:srgbClr val="000000"/>
                </a:solidFill>
                <a:effectLst/>
                <a:latin typeface="Open Sans"/>
              </a:rPr>
              <a:t>, each of which elects a Senator and two Representatives. Senators serve four-year terms and Representatives serve two-year terms. The Senate and House of Representatives meet in session each year to create new laws, change existing laws, and enact budgets for the State.</a:t>
            </a:r>
          </a:p>
          <a:p>
            <a:pPr algn="l"/>
            <a:endParaRPr lang="en-US" b="0" i="0" dirty="0">
              <a:solidFill>
                <a:srgbClr val="000000"/>
              </a:solidFill>
              <a:effectLst/>
              <a:latin typeface="Open Sans"/>
            </a:endParaRPr>
          </a:p>
          <a:p>
            <a:pPr algn="l"/>
            <a:r>
              <a:rPr lang="en-US" b="0" i="0" dirty="0">
                <a:solidFill>
                  <a:srgbClr val="000000"/>
                </a:solidFill>
                <a:effectLst/>
                <a:latin typeface="Open Sans"/>
              </a:rPr>
              <a:t>The legislative cycle is two years long. Within that two-year cycle, there are two kinds of legislative sessions: regular sessions and extraordinary, or special, sessions. Regular sessions are mandated by the State Constitution and begin the second Monday in January each year. In the odd-numbered year, for example, 2005, the regular session is 105 days; in the even-numbered year, for example, 2006, it is 60 days. Extraordinary sessions are called by the Governor to address specific issues, usually the budget. There can be any number of extraordinary sessions within the two-year cycle, and they can last no more than 30 days. To see the legislative calendar for the most recent session, go to the </a:t>
            </a:r>
            <a:r>
              <a:rPr lang="en-US" b="1" i="0" u="none" strike="noStrike" dirty="0">
                <a:solidFill>
                  <a:srgbClr val="2B674D"/>
                </a:solidFill>
                <a:effectLst/>
                <a:latin typeface="Open Sans"/>
                <a:hlinkClick r:id="rId6"/>
              </a:rPr>
              <a:t>Cut-off Calendar</a:t>
            </a:r>
            <a:r>
              <a:rPr lang="en-US" b="0" i="0" dirty="0">
                <a:solidFill>
                  <a:srgbClr val="000000"/>
                </a:solidFill>
                <a:effectLst/>
                <a:latin typeface="Open Sans"/>
              </a:rPr>
              <a:t> on the Agendas, Schedules, and Calendars page.</a:t>
            </a:r>
          </a:p>
          <a:p>
            <a:pPr algn="l"/>
            <a:r>
              <a:rPr lang="en-US" b="0" i="0" dirty="0">
                <a:solidFill>
                  <a:srgbClr val="000000"/>
                </a:solidFill>
                <a:effectLst/>
                <a:latin typeface="Open Sans"/>
              </a:rPr>
              <a:t>The members of the House and Senate offer legislation, or </a:t>
            </a:r>
            <a:r>
              <a:rPr lang="en-US" b="1" i="0" u="none" strike="noStrike" dirty="0">
                <a:solidFill>
                  <a:srgbClr val="2B674D"/>
                </a:solidFill>
                <a:effectLst/>
                <a:latin typeface="Open Sans"/>
                <a:hlinkClick r:id="rId7" tooltip="Link to Bill Information"/>
              </a:rPr>
              <a:t>bills</a:t>
            </a:r>
            <a:r>
              <a:rPr lang="en-US" b="0" i="0" dirty="0">
                <a:solidFill>
                  <a:srgbClr val="000000"/>
                </a:solidFill>
                <a:effectLst/>
                <a:latin typeface="Open Sans"/>
              </a:rPr>
              <a:t>, for consideration. The ideas for bills come from a number of places: something has happened in the last year that inspires new legislation (for instance, the change in people's perception of crime gave rise to the youth violence bills that were offered during the 1994 Session), a member wishes to address an issue that is specific to his or her district, the Legislature decides to tackle a major issue (such as regulatory reform), changes in technology dictate a change in the State's laws, etc.</a:t>
            </a:r>
          </a:p>
          <a:p>
            <a:pPr algn="l"/>
            <a:r>
              <a:rPr lang="en-US" b="0" i="0" dirty="0">
                <a:solidFill>
                  <a:srgbClr val="000000"/>
                </a:solidFill>
                <a:effectLst/>
                <a:latin typeface="Open Sans"/>
              </a:rPr>
              <a:t>Once a member introduces a bill, the legislative process begins. The process has a number of specific steps. If the bill makes it through all the steps in the chamber in which it was introduced (the "first house"), it goes to the other chamber (or "second house") and goes through the same steps there. Each step is identified and explained below.</a:t>
            </a:r>
          </a:p>
          <a:p>
            <a:pPr algn="l"/>
            <a:r>
              <a:rPr lang="en-US" b="1" i="0" dirty="0">
                <a:solidFill>
                  <a:srgbClr val="000000"/>
                </a:solidFill>
                <a:effectLst/>
                <a:latin typeface="Open Sans"/>
              </a:rPr>
              <a:t>Prefiling:</a:t>
            </a:r>
            <a:r>
              <a:rPr lang="en-US" b="0" i="0" dirty="0">
                <a:solidFill>
                  <a:srgbClr val="000000"/>
                </a:solidFill>
                <a:effectLst/>
                <a:latin typeface="Open Sans"/>
              </a:rPr>
              <a:t> Members can </a:t>
            </a:r>
            <a:r>
              <a:rPr lang="en-US" b="0" i="0" dirty="0" err="1">
                <a:solidFill>
                  <a:srgbClr val="000000"/>
                </a:solidFill>
                <a:effectLst/>
                <a:latin typeface="Open Sans"/>
              </a:rPr>
              <a:t>prefile</a:t>
            </a:r>
            <a:r>
              <a:rPr lang="en-US" b="0" i="0" dirty="0">
                <a:solidFill>
                  <a:srgbClr val="000000"/>
                </a:solidFill>
                <a:effectLst/>
                <a:latin typeface="Open Sans"/>
              </a:rPr>
              <a:t> bills for introduction in the month before session begins. </a:t>
            </a:r>
            <a:r>
              <a:rPr lang="en-US" b="0" i="0" dirty="0" err="1">
                <a:solidFill>
                  <a:srgbClr val="000000"/>
                </a:solidFill>
                <a:effectLst/>
                <a:latin typeface="Open Sans"/>
              </a:rPr>
              <a:t>Prefiled</a:t>
            </a:r>
            <a:r>
              <a:rPr lang="en-US" b="0" i="0" dirty="0">
                <a:solidFill>
                  <a:srgbClr val="000000"/>
                </a:solidFill>
                <a:effectLst/>
                <a:latin typeface="Open Sans"/>
              </a:rPr>
              <a:t> bills are officially introduced the first day of the session.</a:t>
            </a:r>
          </a:p>
          <a:p>
            <a:pPr algn="l"/>
            <a:r>
              <a:rPr lang="en-US" b="1" i="0" dirty="0">
                <a:solidFill>
                  <a:srgbClr val="000000"/>
                </a:solidFill>
                <a:effectLst/>
                <a:latin typeface="Open Sans"/>
              </a:rPr>
              <a:t>Introduction, or First Reading:</a:t>
            </a:r>
            <a:r>
              <a:rPr lang="en-US" b="0" i="0" dirty="0">
                <a:solidFill>
                  <a:srgbClr val="000000"/>
                </a:solidFill>
                <a:effectLst/>
                <a:latin typeface="Open Sans"/>
              </a:rPr>
              <a:t> The first thing that happens to bills on the "floor" is introduction and referral to committee. This is also referred to as the bill's first reading. (Bills must have three readings in each house in order to pass the Legislature.)</a:t>
            </a:r>
          </a:p>
          <a:p>
            <a:pPr algn="l"/>
            <a:r>
              <a:rPr lang="en-US" b="0" i="0" dirty="0">
                <a:solidFill>
                  <a:srgbClr val="000000"/>
                </a:solidFill>
                <a:effectLst/>
                <a:latin typeface="Open Sans"/>
              </a:rPr>
              <a:t>Leadership determines to which committees bills will be referred; this is usually determined by the bill's subject matter. Bills that require an appropriation or that raise revenue must also go to a fiscal committee for review.</a:t>
            </a:r>
          </a:p>
          <a:p>
            <a:pPr algn="l"/>
            <a:r>
              <a:rPr lang="en-US" b="0" i="0" dirty="0">
                <a:solidFill>
                  <a:srgbClr val="000000"/>
                </a:solidFill>
                <a:effectLst/>
                <a:latin typeface="Open Sans"/>
              </a:rPr>
              <a:t>To see which bills will be introduced for the upcoming legislative day, go to the </a:t>
            </a:r>
            <a:r>
              <a:rPr lang="en-US" b="1" i="0" u="none" strike="noStrike" dirty="0">
                <a:solidFill>
                  <a:srgbClr val="2B674D"/>
                </a:solidFill>
                <a:effectLst/>
                <a:latin typeface="Open Sans"/>
                <a:hlinkClick r:id="rId8" tooltip="Link to Agendas, Schedules and Calendars page"/>
              </a:rPr>
              <a:t>Agendas, Schedules, and Calendars</a:t>
            </a:r>
            <a:r>
              <a:rPr lang="en-US" b="0" i="0" dirty="0">
                <a:solidFill>
                  <a:srgbClr val="000000"/>
                </a:solidFill>
                <a:effectLst/>
                <a:latin typeface="Open Sans"/>
              </a:rPr>
              <a:t> page and display House Introductions or Senate Introductions.</a:t>
            </a:r>
          </a:p>
          <a:p>
            <a:pPr algn="l"/>
            <a:r>
              <a:rPr lang="en-US" b="1" i="0" dirty="0">
                <a:solidFill>
                  <a:srgbClr val="000000"/>
                </a:solidFill>
                <a:effectLst/>
                <a:latin typeface="Open Sans"/>
              </a:rPr>
              <a:t>Committee Action:</a:t>
            </a:r>
            <a:r>
              <a:rPr lang="en-US" b="0" i="0" dirty="0">
                <a:solidFill>
                  <a:srgbClr val="000000"/>
                </a:solidFill>
                <a:effectLst/>
                <a:latin typeface="Open Sans"/>
              </a:rPr>
              <a:t> The chair of each committee works with leadership and staff to schedule bills to be heard by the committee. Committees hold three kinds of meetings: (1) work sessions, where issues are determined and reviewed; (2) public hearings, where testimony from interested parties is taken; and (3) executive sessions, where the committee decides how it will report the bill to the whole house. Not all bills get scheduled for hearing, so a good number of bills never get any further than committee.</a:t>
            </a:r>
          </a:p>
          <a:p>
            <a:pPr algn="l"/>
            <a:r>
              <a:rPr lang="en-US" b="0" i="0" dirty="0">
                <a:solidFill>
                  <a:srgbClr val="000000"/>
                </a:solidFill>
                <a:effectLst/>
                <a:latin typeface="Open Sans"/>
              </a:rPr>
              <a:t>Bills can be reported in several fashions, the most usual being do pass (pass the bill just as it is), do pass as amended (pass the bill as amended by the committee), and do pass substitute (the committee offers a different version to take the place of the original bill). The members on the prevailing side sign the "majority" report; those members who disagree with the majority sign the "minority" report. Not all bills coming out of committee have minority reports. To see a list of bills reported out of House or Senate committee each day, go to </a:t>
            </a:r>
            <a:r>
              <a:rPr lang="en-US" b="1" i="0" u="none" strike="noStrike" dirty="0">
                <a:solidFill>
                  <a:srgbClr val="2B674D"/>
                </a:solidFill>
                <a:effectLst/>
                <a:latin typeface="Open Sans"/>
                <a:hlinkClick r:id="rId9" tooltip="Link to Out of Committee Reports"/>
              </a:rPr>
              <a:t>Standing Committee Reports</a:t>
            </a:r>
            <a:r>
              <a:rPr lang="en-US" b="0" i="0" dirty="0">
                <a:solidFill>
                  <a:srgbClr val="000000"/>
                </a:solidFill>
                <a:effectLst/>
                <a:latin typeface="Open Sans"/>
              </a:rPr>
              <a:t>.</a:t>
            </a:r>
          </a:p>
          <a:p>
            <a:pPr algn="l"/>
            <a:r>
              <a:rPr lang="en-US" b="0" i="0" dirty="0">
                <a:solidFill>
                  <a:srgbClr val="000000"/>
                </a:solidFill>
                <a:effectLst/>
                <a:latin typeface="Open Sans"/>
              </a:rPr>
              <a:t>As a bill moves through the committee process, the staff prepares the "bill report." The bill report includes a legislative history of the bill, background on the issue, a summary of the legislation, the names of those who testified on the bill, and a summary of the testimony for and against the bill. The bill report is edited as the bill moves through the process. When the bill moves to the opposite house, that house prepares a bill report as well. A bill that has finally passed the Legislature would have House, Senate, and Final bill reports.</a:t>
            </a:r>
          </a:p>
          <a:p>
            <a:pPr algn="l"/>
            <a:r>
              <a:rPr lang="en-US" b="0" i="0" dirty="0">
                <a:solidFill>
                  <a:srgbClr val="000000"/>
                </a:solidFill>
                <a:effectLst/>
                <a:latin typeface="Open Sans"/>
              </a:rPr>
              <a:t>At the start of the session, both houses agree on dates by which bills have to be reported out of committee in order to be eligible for further consideration by the Legislature. There is a "cut-off" date for bills to be out of committee in the first house and one for bills to be out of committee in the second house.</a:t>
            </a:r>
          </a:p>
          <a:p>
            <a:pPr algn="l"/>
            <a:r>
              <a:rPr lang="en-US" b="1" i="0" dirty="0">
                <a:solidFill>
                  <a:srgbClr val="000000"/>
                </a:solidFill>
                <a:effectLst/>
                <a:latin typeface="Open Sans"/>
              </a:rPr>
              <a:t>Rules Committee:</a:t>
            </a:r>
            <a:r>
              <a:rPr lang="en-US" b="0" i="0" dirty="0">
                <a:solidFill>
                  <a:srgbClr val="000000"/>
                </a:solidFill>
                <a:effectLst/>
                <a:latin typeface="Open Sans"/>
              </a:rPr>
              <a:t> Once a bill has been reported by the appropriate committee(s), the floor acts on the committee report and then passes the bill to the Rules Committee. Usually, the floor adopts the committee's recommendation.</a:t>
            </a:r>
          </a:p>
          <a:p>
            <a:pPr algn="l"/>
            <a:r>
              <a:rPr lang="en-US" b="0" i="0" dirty="0">
                <a:solidFill>
                  <a:srgbClr val="000000"/>
                </a:solidFill>
                <a:effectLst/>
                <a:latin typeface="Open Sans"/>
              </a:rPr>
              <a:t>The Rules Committee is where leadership exercises the most control over the process. The Rules Committee is made up of members from both parties. Each member on the committee gets to select two or three bills that will move on to the next step in the process. Which bills a member selects could be the result of a party caucus, or another member approaching that member, or a piece of legislation about which the member feels strongly.</a:t>
            </a:r>
          </a:p>
          <a:p>
            <a:pPr algn="l"/>
            <a:r>
              <a:rPr lang="en-US" b="1" i="0" dirty="0">
                <a:solidFill>
                  <a:srgbClr val="000000"/>
                </a:solidFill>
                <a:effectLst/>
                <a:latin typeface="Open Sans"/>
              </a:rPr>
              <a:t>Rules Review /Rules White:</a:t>
            </a:r>
            <a:r>
              <a:rPr lang="en-US" b="0" i="0" dirty="0">
                <a:solidFill>
                  <a:srgbClr val="000000"/>
                </a:solidFill>
                <a:effectLst/>
                <a:latin typeface="Open Sans"/>
              </a:rPr>
              <a:t> The first step in the Rules Committee process is called Rules Review in the House and Rules White in the Senate (the report that lists the bills in this step in the Senate is printed on white paper). Rules Committee members review the bills and decide whether or not to move them on to the next step.</a:t>
            </a:r>
          </a:p>
          <a:p>
            <a:pPr algn="l"/>
            <a:r>
              <a:rPr lang="en-US" b="1" i="0" dirty="0">
                <a:solidFill>
                  <a:srgbClr val="000000"/>
                </a:solidFill>
                <a:effectLst/>
                <a:latin typeface="Open Sans"/>
              </a:rPr>
              <a:t>Rules Consideration /Rules Green:</a:t>
            </a:r>
            <a:r>
              <a:rPr lang="en-US" b="0" i="0" dirty="0">
                <a:solidFill>
                  <a:srgbClr val="000000"/>
                </a:solidFill>
                <a:effectLst/>
                <a:latin typeface="Open Sans"/>
              </a:rPr>
              <a:t> The next step is called Rules Consideration in the House and Rules Green in the Senate (the report is printed on green paper). Sometimes bills skip this step and go to the calendar for second reading. It is another step that allows leadership to control the process.</a:t>
            </a:r>
          </a:p>
          <a:p>
            <a:pPr algn="l"/>
            <a:r>
              <a:rPr lang="en-US" b="1" i="0" dirty="0">
                <a:solidFill>
                  <a:srgbClr val="000000"/>
                </a:solidFill>
                <a:effectLst/>
                <a:latin typeface="Open Sans"/>
              </a:rPr>
              <a:t>Calendars/Bill Report Books:</a:t>
            </a:r>
            <a:r>
              <a:rPr lang="en-US" b="0" i="0" dirty="0">
                <a:solidFill>
                  <a:srgbClr val="000000"/>
                </a:solidFill>
                <a:effectLst/>
                <a:latin typeface="Open Sans"/>
              </a:rPr>
              <a:t> The Rules Committee decides which bills will be scheduled for second reading. Those bills that will probably require some debate are placed on the regular calendar. Those that are probably not controversial may be placed on the suspension calendar in the House, the consent calendar in the Senate. The Rules Committee also decides whether a bill will be placed on the regular calendar or the suspension/consent calendar.</a:t>
            </a:r>
          </a:p>
          <a:p>
            <a:pPr algn="l"/>
            <a:r>
              <a:rPr lang="en-US" b="0" i="0" dirty="0">
                <a:solidFill>
                  <a:srgbClr val="000000"/>
                </a:solidFill>
                <a:effectLst/>
                <a:latin typeface="Open Sans"/>
              </a:rPr>
              <a:t>Each house prepares documents that list the bills scheduled to be heard on the floor. The House prepares "bill report books" (containing an order of contents and the bill report of each bill on the calendar) and "floor calendars" (a list of the bills, a brief description for each, and the committee action on each). The Senate prepares "calendars" (with an order of contents and the bill report of each bill), and "flash calendars" (the list with the brief descriptions and committee actions). The Senate flash calendar lists only those bills that were "pulled" from Rules at the last Rules Committee meeting. To see which bills are on the calendar in either house, go to </a:t>
            </a:r>
            <a:r>
              <a:rPr lang="en-US" b="1" i="0" u="none" strike="noStrike" dirty="0">
                <a:solidFill>
                  <a:srgbClr val="2B674D"/>
                </a:solidFill>
                <a:effectLst/>
                <a:latin typeface="Open Sans"/>
                <a:hlinkClick r:id="rId10" tooltip="Link to House Floor Activity Report"/>
              </a:rPr>
              <a:t>House Floor Activity Report</a:t>
            </a:r>
            <a:r>
              <a:rPr lang="en-US" b="0" i="0" dirty="0">
                <a:solidFill>
                  <a:srgbClr val="000000"/>
                </a:solidFill>
                <a:effectLst/>
                <a:latin typeface="Open Sans"/>
              </a:rPr>
              <a:t> or </a:t>
            </a:r>
            <a:r>
              <a:rPr lang="en-US" b="1" i="0" u="none" strike="noStrike" dirty="0">
                <a:solidFill>
                  <a:srgbClr val="2B674D"/>
                </a:solidFill>
                <a:effectLst/>
                <a:latin typeface="Open Sans"/>
                <a:hlinkClick r:id="rId11" tooltip="Link to Senate Floor Activity Report"/>
              </a:rPr>
              <a:t>Senate Floor Activity Report</a:t>
            </a:r>
            <a:r>
              <a:rPr lang="en-US" b="0" i="0" dirty="0">
                <a:solidFill>
                  <a:srgbClr val="000000"/>
                </a:solidFill>
                <a:effectLst/>
                <a:latin typeface="Open Sans"/>
              </a:rPr>
              <a:t>.</a:t>
            </a:r>
          </a:p>
          <a:p>
            <a:pPr algn="l"/>
            <a:r>
              <a:rPr lang="en-US" b="1" i="0" dirty="0">
                <a:solidFill>
                  <a:srgbClr val="000000"/>
                </a:solidFill>
                <a:effectLst/>
                <a:latin typeface="Open Sans"/>
              </a:rPr>
              <a:t>Second Reading:</a:t>
            </a:r>
            <a:r>
              <a:rPr lang="en-US" b="0" i="0" dirty="0">
                <a:solidFill>
                  <a:srgbClr val="000000"/>
                </a:solidFill>
                <a:effectLst/>
                <a:latin typeface="Open Sans"/>
              </a:rPr>
              <a:t> It is on second reading that the chamber discusses the merits of the legislation. It is here, too, where members can offer amendments to the bill. Most bills that get this far get their second reading in the couple of weeks following the committee cut-off.</a:t>
            </a:r>
          </a:p>
          <a:p>
            <a:pPr algn="l"/>
            <a:r>
              <a:rPr lang="en-US" b="0" i="0" dirty="0">
                <a:solidFill>
                  <a:srgbClr val="000000"/>
                </a:solidFill>
                <a:effectLst/>
                <a:latin typeface="Open Sans"/>
              </a:rPr>
              <a:t>If a bill has been amended in committee or on the floor in the first house, it is ordered engrossed. Engrossing a bill means incorporating the amendments into the body of the bill so that the second house gets one document. If a bill has been amended in the second house, it is returned to the first house with the amendments attached so that the first house can decide whether or not it wishes to agree with the changes the second house made.</a:t>
            </a:r>
          </a:p>
          <a:p>
            <a:pPr algn="l"/>
            <a:r>
              <a:rPr lang="en-US" b="1" i="0" dirty="0">
                <a:solidFill>
                  <a:srgbClr val="000000"/>
                </a:solidFill>
                <a:effectLst/>
                <a:latin typeface="Open Sans"/>
              </a:rPr>
              <a:t>Third Reading:</a:t>
            </a:r>
            <a:r>
              <a:rPr lang="en-US" b="0" i="0" dirty="0">
                <a:solidFill>
                  <a:srgbClr val="000000"/>
                </a:solidFill>
                <a:effectLst/>
                <a:latin typeface="Open Sans"/>
              </a:rPr>
              <a:t> Third reading is where the roll call vote on final passage is taken. If the bill finally passes, it continues in the process. If the bill fails on final passage, it goes no further. Under certain circumstances, the chamber may decide to reconsider the vote that was taken; in that case, the chamber has twenty-four hours to make a motion to reconsider the bill.</a:t>
            </a:r>
          </a:p>
          <a:p>
            <a:pPr algn="l"/>
            <a:r>
              <a:rPr lang="en-US" b="0" i="0" dirty="0">
                <a:solidFill>
                  <a:srgbClr val="000000"/>
                </a:solidFill>
                <a:effectLst/>
                <a:latin typeface="Open Sans"/>
              </a:rPr>
              <a:t>If the bill passes third reading in the second house and the second house did not amend the bill, the bill has passed the Legislature.</a:t>
            </a:r>
          </a:p>
          <a:p>
            <a:pPr algn="l"/>
            <a:r>
              <a:rPr lang="en-US" b="0" i="0" dirty="0">
                <a:solidFill>
                  <a:srgbClr val="000000"/>
                </a:solidFill>
                <a:effectLst/>
                <a:latin typeface="Open Sans"/>
              </a:rPr>
              <a:t>At the start of the session, both houses agree on "cut-off" dates by which bills have to be finally passed out of the first house and finally passed out of the second house.</a:t>
            </a:r>
          </a:p>
          <a:p>
            <a:pPr algn="l"/>
            <a:r>
              <a:rPr lang="en-US" b="1" i="0" dirty="0">
                <a:solidFill>
                  <a:srgbClr val="000000"/>
                </a:solidFill>
                <a:effectLst/>
                <a:latin typeface="Open Sans"/>
              </a:rPr>
              <a:t>Concurrence, Dispute, and Conference Committees:</a:t>
            </a:r>
            <a:r>
              <a:rPr lang="en-US" b="0" i="0" dirty="0">
                <a:solidFill>
                  <a:srgbClr val="000000"/>
                </a:solidFill>
                <a:effectLst/>
                <a:latin typeface="Open Sans"/>
              </a:rPr>
              <a:t> If the bill has been amended by the second house, the first house has to decide whether it will concur in the amendments or not. Leadership decides which bills returned from the second house will be discussed and places those bills on the concurrence calendar (House) or concurring calendar (Senate). If the first house concurs in the amendments, the bill has passed the Legislature.</a:t>
            </a:r>
          </a:p>
          <a:p>
            <a:pPr algn="l"/>
            <a:r>
              <a:rPr lang="en-US" b="0" i="0" dirty="0">
                <a:solidFill>
                  <a:srgbClr val="000000"/>
                </a:solidFill>
                <a:effectLst/>
                <a:latin typeface="Open Sans"/>
              </a:rPr>
              <a:t>If the first house disagrees with the second house, it can ask the second house to recede from the amendments. If the second house recedes, the bill has passed the Legislature.</a:t>
            </a:r>
          </a:p>
          <a:p>
            <a:pPr algn="l"/>
            <a:r>
              <a:rPr lang="en-US" b="0" i="0" dirty="0">
                <a:solidFill>
                  <a:srgbClr val="000000"/>
                </a:solidFill>
                <a:effectLst/>
                <a:latin typeface="Open Sans"/>
              </a:rPr>
              <a:t>If the two houses cannot resolve their differences, one of them can ask for a conference committee. Members from each house meet to discuss the differences. If they agree on what is to be done, the conference committee makes a report. Both houses must adopt the conference committee report for the bill to pass the Legislature. If one house does not adopt the conference committee report (whether by vote or inaction), the bill has not passed. The House Floor Activity Report and the Senate Floor Activity Report list the bills on the concurrence, dispute, and conference calendars.</a:t>
            </a:r>
          </a:p>
          <a:p>
            <a:pPr algn="l"/>
            <a:r>
              <a:rPr lang="en-US" b="1" i="0" dirty="0">
                <a:solidFill>
                  <a:srgbClr val="000000"/>
                </a:solidFill>
                <a:effectLst/>
                <a:latin typeface="Open Sans"/>
              </a:rPr>
              <a:t>Enrolling:</a:t>
            </a:r>
            <a:r>
              <a:rPr lang="en-US" b="0" i="0" dirty="0">
                <a:solidFill>
                  <a:srgbClr val="000000"/>
                </a:solidFill>
                <a:effectLst/>
                <a:latin typeface="Open Sans"/>
              </a:rPr>
              <a:t> Once a bill has finally passed the Legislature, it is enrolled. A certificate proclaiming that it has passed is attached and, if necessary, the amendments from the second house or conference committee are incorporated into the body of the bill. The bill is signed by the Speaker of the House, the Chief Clerk of the House, the President of the Senate, and the Secretary of the Senate and is sent to the Governor for his or her action.</a:t>
            </a:r>
          </a:p>
          <a:p>
            <a:pPr algn="l"/>
            <a:r>
              <a:rPr lang="en-US" b="1" i="0" dirty="0">
                <a:solidFill>
                  <a:srgbClr val="000000"/>
                </a:solidFill>
                <a:effectLst/>
                <a:latin typeface="Open Sans"/>
              </a:rPr>
              <a:t>Governor's actions:</a:t>
            </a:r>
            <a:r>
              <a:rPr lang="en-US" b="0" i="0" dirty="0">
                <a:solidFill>
                  <a:srgbClr val="000000"/>
                </a:solidFill>
                <a:effectLst/>
                <a:latin typeface="Open Sans"/>
              </a:rPr>
              <a:t>  The Governor reviews the bill. The Governor may decide to sign it, veto part of it, or veto all of it. If the Governor vetoes part or all of it, the Legislature may vote to override the veto. (That happens rarely.) If the governor does not act on a bill after the allotted number of days, it is as if it was signed. From the Governor's desk, bills go to the Secretary of State who assigns a session law chapter number. The Chapter to Bill Table (available on the </a:t>
            </a:r>
            <a:r>
              <a:rPr lang="en-US" b="1" i="0" u="none" strike="noStrike" dirty="0">
                <a:solidFill>
                  <a:srgbClr val="2B674D"/>
                </a:solidFill>
                <a:effectLst/>
                <a:latin typeface="Open Sans"/>
                <a:hlinkClick r:id="rId12" tooltip="Link to Bill/Law Cross Reference"/>
              </a:rPr>
              <a:t>Bill/Law Cross Reference</a:t>
            </a:r>
            <a:r>
              <a:rPr lang="en-US" b="0" i="0" dirty="0">
                <a:solidFill>
                  <a:srgbClr val="000000"/>
                </a:solidFill>
                <a:effectLst/>
                <a:latin typeface="Open Sans"/>
              </a:rPr>
              <a:t> page) lists the bills that have passed the Legislature, the chapter numbers assigned by the Secretary of State, vetoes, short descriptions, and the effective dates.</a:t>
            </a:r>
          </a:p>
          <a:p>
            <a:pPr algn="l"/>
            <a:r>
              <a:rPr lang="en-US" b="1" i="0" dirty="0">
                <a:solidFill>
                  <a:srgbClr val="000000"/>
                </a:solidFill>
                <a:effectLst/>
                <a:latin typeface="Open Sans"/>
              </a:rPr>
              <a:t>Carryover:</a:t>
            </a:r>
            <a:r>
              <a:rPr lang="en-US" b="0" i="0" dirty="0">
                <a:solidFill>
                  <a:srgbClr val="000000"/>
                </a:solidFill>
                <a:effectLst/>
                <a:latin typeface="Open Sans"/>
              </a:rPr>
              <a:t>  The Legislature works within the framework of a two-year cycle. For instance, the 2005-06 Session is the 59th Session of the Legislature. There will be a least two regular sessions, a "long" session in 2005 (105 days) and a "short" session in 2006 (60 days). There could also be any number of special sessions, none of which can last longer than 30 days.</a:t>
            </a:r>
          </a:p>
          <a:p>
            <a:pPr algn="l"/>
            <a:r>
              <a:rPr lang="en-US" b="0" i="0" dirty="0">
                <a:solidFill>
                  <a:srgbClr val="000000"/>
                </a:solidFill>
                <a:effectLst/>
                <a:latin typeface="Open Sans"/>
              </a:rPr>
              <a:t>Therefore, just because a bill did not make it all the way through during the regular session in the odd-numbered year (for example, 2005) does not mean it is "dead." At the end of the session, all bills in the second house are returned to the first house; so a House bill in committee in the Senate when session ends is returned to the House. At the start of the next session, be it a special session or the next regular session, bills from the previous session are reintroduced and retained in their present position.</a:t>
            </a:r>
          </a:p>
          <a:p>
            <a:pPr algn="l"/>
            <a:r>
              <a:rPr lang="en-US" b="0" i="0" dirty="0">
                <a:solidFill>
                  <a:srgbClr val="000000"/>
                </a:solidFill>
                <a:effectLst/>
                <a:latin typeface="Open Sans"/>
              </a:rPr>
              <a:t>"Carryover" bills can be taken up again in subsequent sessions during the biennium. The Legislature has a lot of latitude with these bills. The first house can place the bill on the calendar for third reading and send it right back to the second house, or it can make the bill go to committee and through the whole process again.</a:t>
            </a:r>
          </a:p>
          <a:p>
            <a:pPr algn="l"/>
            <a:r>
              <a:rPr lang="en-US" b="0" i="0" dirty="0">
                <a:solidFill>
                  <a:srgbClr val="000000"/>
                </a:solidFill>
                <a:effectLst/>
                <a:latin typeface="Open Sans"/>
              </a:rPr>
              <a:t>This is in addition to the new bills introduced during the current session. This procedure can make it difficult to keep track of bills during a special session or the second regular session. If a bill does not make it through the process by the end of the two-year cycle, it is "dead."</a:t>
            </a:r>
          </a:p>
          <a:p>
            <a:endParaRPr lang="en-US" dirty="0"/>
          </a:p>
        </p:txBody>
      </p:sp>
      <p:sp>
        <p:nvSpPr>
          <p:cNvPr id="4" name="Slide Number Placeholder 3"/>
          <p:cNvSpPr>
            <a:spLocks noGrp="1"/>
          </p:cNvSpPr>
          <p:nvPr>
            <p:ph type="sldNum" sz="quarter" idx="5"/>
          </p:nvPr>
        </p:nvSpPr>
        <p:spPr/>
        <p:txBody>
          <a:bodyPr/>
          <a:lstStyle/>
          <a:p>
            <a:fld id="{BCE4D368-B948-4828-BE05-2C0B2BFD939F}" type="slidenum">
              <a:rPr lang="en-US" smtClean="0"/>
              <a:t>2</a:t>
            </a:fld>
            <a:endParaRPr lang="en-US"/>
          </a:p>
        </p:txBody>
      </p:sp>
    </p:spTree>
    <p:extLst>
      <p:ext uri="{BB962C8B-B14F-4D97-AF65-F5344CB8AC3E}">
        <p14:creationId xmlns:p14="http://schemas.microsoft.com/office/powerpoint/2010/main" val="2641254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Perspective for managing expectations.  A virtual session will warrant legislators to make decisions differently.  Relationships are more critical than ever!</a:t>
            </a:r>
          </a:p>
          <a:p>
            <a:endParaRPr lang="en-US" dirty="0"/>
          </a:p>
          <a:p>
            <a:r>
              <a:rPr lang="en-US" dirty="0"/>
              <a:t>Compare to 2019 (long session) 2,211 bills introduced and 469 became law.</a:t>
            </a:r>
          </a:p>
          <a:p>
            <a:endParaRPr lang="en-US" dirty="0"/>
          </a:p>
          <a:p>
            <a:pPr marL="0" marR="0">
              <a:spcBef>
                <a:spcPts val="0"/>
              </a:spcBef>
              <a:spcAft>
                <a:spcPts val="0"/>
              </a:spcAft>
            </a:pPr>
            <a:r>
              <a:rPr lang="en-US" sz="1800" dirty="0">
                <a:effectLst/>
                <a:latin typeface="Calibri" panose="020F0502020204030204" pitchFamily="34" charset="0"/>
                <a:ea typeface="Calibri" panose="020F0502020204030204" pitchFamily="34" charset="0"/>
              </a:rPr>
              <a:t>The realities of conducting legislative session during the COVID-19 pandemic will substantially limit the volume of bills that can be taken up in committee and on the House floor. </a:t>
            </a:r>
            <a:r>
              <a:rPr lang="en-US" sz="1800" b="1" dirty="0">
                <a:effectLst/>
                <a:latin typeface="Calibri" panose="020F0502020204030204" pitchFamily="34" charset="0"/>
                <a:ea typeface="Calibri" panose="020F0502020204030204" pitchFamily="34" charset="0"/>
              </a:rPr>
              <a:t>Process changes will increase the time to conduct business and will increase workload on staff</a:t>
            </a:r>
            <a:r>
              <a:rPr lang="en-US" sz="1800" dirty="0">
                <a:effectLst/>
                <a:latin typeface="Calibri" panose="020F0502020204030204" pitchFamily="34" charset="0"/>
                <a:ea typeface="Calibri" panose="020F0502020204030204" pitchFamily="34" charset="0"/>
              </a:rPr>
              <a:t>.  Budget challenges will also constrain what is possible in a tangible way.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Members are asked to </a:t>
            </a:r>
            <a:r>
              <a:rPr lang="en-US" sz="1800" b="1" dirty="0">
                <a:effectLst/>
                <a:latin typeface="Calibri" panose="020F0502020204030204" pitchFamily="34" charset="0"/>
                <a:ea typeface="Calibri" panose="020F0502020204030204" pitchFamily="34" charset="0"/>
              </a:rPr>
              <a:t>limit bill introductions to no more than 7, </a:t>
            </a:r>
            <a:r>
              <a:rPr lang="en-US" sz="1800" dirty="0">
                <a:effectLst/>
                <a:latin typeface="Calibri" panose="020F0502020204030204" pitchFamily="34" charset="0"/>
                <a:ea typeface="Calibri" panose="020F0502020204030204" pitchFamily="34" charset="0"/>
              </a:rPr>
              <a:t>and committee chairs will be asked to reduce the number of bills heard and passed out of their committee.  We recognize that each member has individual authority and responsibility for developing their legislative agenda, but we will need to hold each other accountable to these limits in order to focus our work on the critical needs of our state and to avoid untenable workloads for our legislative staff.</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First and foremost, bills should only be introduced if they </a:t>
            </a:r>
            <a:r>
              <a:rPr lang="en-US" sz="1800" b="1" dirty="0">
                <a:effectLst/>
                <a:latin typeface="Calibri" panose="020F0502020204030204" pitchFamily="34" charset="0"/>
                <a:ea typeface="Calibri" panose="020F0502020204030204" pitchFamily="34" charset="0"/>
              </a:rPr>
              <a:t>urgently needed and important to pass DURING the 2021 session</a:t>
            </a:r>
            <a:r>
              <a:rPr lang="en-US" sz="1800" dirty="0">
                <a:effectLst/>
                <a:latin typeface="Calibri" panose="020F0502020204030204" pitchFamily="34" charset="0"/>
                <a:ea typeface="Calibri" panose="020F0502020204030204" pitchFamily="34" charset="0"/>
              </a:rPr>
              <a:t>. If that is not the case, please wait to introduce your bill until next year. </a:t>
            </a:r>
          </a:p>
          <a:p>
            <a:endParaRPr lang="en-US" dirty="0"/>
          </a:p>
          <a:p>
            <a:endParaRPr lang="en-US" dirty="0"/>
          </a:p>
          <a:p>
            <a:r>
              <a:rPr lang="en-US" dirty="0"/>
              <a:t>Track all the policy and budget process. Advocate on behalf of clients in both areas. Interim used to build strengthen relationships.. </a:t>
            </a:r>
            <a:r>
              <a:rPr lang="en-US" dirty="0" err="1"/>
              <a:t>Covid</a:t>
            </a:r>
            <a:r>
              <a:rPr lang="en-US" dirty="0"/>
              <a:t> has changed that.</a:t>
            </a:r>
          </a:p>
          <a:p>
            <a:endParaRPr lang="en-US" dirty="0"/>
          </a:p>
          <a:p>
            <a:pPr>
              <a:lnSpc>
                <a:spcPct val="90000"/>
              </a:lnSpc>
            </a:pPr>
            <a:r>
              <a:rPr lang="en-US" sz="1200" dirty="0"/>
              <a:t>Lobbying is the act of attempting to </a:t>
            </a:r>
            <a:r>
              <a:rPr lang="en-US" sz="1200" b="1" dirty="0"/>
              <a:t>influence decisions </a:t>
            </a:r>
            <a:r>
              <a:rPr lang="en-US" sz="1200" dirty="0"/>
              <a:t>made by officials in the government, most often legislators or members of regulatory agencies. Lobbying is done by many different types of people and organized groups, including individuals in the private sector corporations fellow legislators or government officials, or advocacy groups/interest groups.</a:t>
            </a:r>
          </a:p>
          <a:p>
            <a:pPr>
              <a:lnSpc>
                <a:spcPct val="90000"/>
              </a:lnSpc>
            </a:pPr>
            <a:endParaRPr lang="en-US" sz="1200" dirty="0"/>
          </a:p>
          <a:p>
            <a:pPr>
              <a:lnSpc>
                <a:spcPct val="90000"/>
              </a:lnSpc>
            </a:pPr>
            <a:endParaRPr lang="en-US" sz="1200" dirty="0"/>
          </a:p>
          <a:p>
            <a:pPr>
              <a:lnSpc>
                <a:spcPct val="90000"/>
              </a:lnSpc>
            </a:pPr>
            <a:r>
              <a:rPr lang="en-US" sz="1200" dirty="0">
                <a:hlinkClick r:id="rId3"/>
              </a:rPr>
              <a:t>https://www.youtube.com/watch?v=Df32RijORLo</a:t>
            </a:r>
            <a:r>
              <a:rPr lang="en-US" sz="1200" dirty="0"/>
              <a:t> (Thank you for Smoking)</a:t>
            </a:r>
          </a:p>
          <a:p>
            <a:pPr>
              <a:lnSpc>
                <a:spcPct val="90000"/>
              </a:lnSpc>
            </a:pPr>
            <a:r>
              <a:rPr lang="en-US" sz="1200" dirty="0">
                <a:hlinkClick r:id="rId4"/>
              </a:rPr>
              <a:t>https://www.youtube.com/watch?v=tyeJ55o3El0</a:t>
            </a:r>
            <a:r>
              <a:rPr lang="en-US" sz="1200" dirty="0"/>
              <a:t> (I’m just a Bill)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Pay attention to both majority and minority parties.  Avoid partisanship</a:t>
            </a:r>
          </a:p>
          <a:p>
            <a:endParaRPr lang="en-US" dirty="0"/>
          </a:p>
          <a:p>
            <a:r>
              <a:rPr lang="en-US" dirty="0"/>
              <a:t>Lobbyists provide in a way a system of Checks and balances.  Extremely difficult to read and grasp all the legislation that gets introduced.  Lobbyists focus on building trusting relationships with lawmakers so when they share information, the decision maker knows what they are hearing is true and credible.</a:t>
            </a:r>
          </a:p>
          <a:p>
            <a:endParaRPr lang="en-US" dirty="0"/>
          </a:p>
        </p:txBody>
      </p:sp>
      <p:sp>
        <p:nvSpPr>
          <p:cNvPr id="4" name="Slide Number Placeholder 3"/>
          <p:cNvSpPr>
            <a:spLocks noGrp="1"/>
          </p:cNvSpPr>
          <p:nvPr>
            <p:ph type="sldNum" sz="quarter" idx="5"/>
          </p:nvPr>
        </p:nvSpPr>
        <p:spPr/>
        <p:txBody>
          <a:bodyPr/>
          <a:lstStyle/>
          <a:p>
            <a:fld id="{BCE4D368-B948-4828-BE05-2C0B2BFD939F}" type="slidenum">
              <a:rPr lang="en-US" smtClean="0"/>
              <a:t>3</a:t>
            </a:fld>
            <a:endParaRPr lang="en-US"/>
          </a:p>
        </p:txBody>
      </p:sp>
    </p:spTree>
    <p:extLst>
      <p:ext uri="{BB962C8B-B14F-4D97-AF65-F5344CB8AC3E}">
        <p14:creationId xmlns:p14="http://schemas.microsoft.com/office/powerpoint/2010/main" val="1109424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dirty="0"/>
              <a:t>This year is 3 biennia: 2021 Supplemental, 21-23 biennial and 23-25 four year balance budget</a:t>
            </a:r>
          </a:p>
          <a:p>
            <a:pPr algn="l"/>
            <a:endParaRPr lang="en-US" dirty="0"/>
          </a:p>
          <a:p>
            <a:pPr algn="l"/>
            <a:r>
              <a:rPr lang="en-US" dirty="0"/>
              <a:t>Each Chamber develops their own budgets and release them for public comment mid session.  Budget leaders work behind the scenes to reconcile the differences.  When deals are made and agreement is achieved, typically the last few days of session, the budgets are considered and passed by the full legislature.  The Governor has the ability to line item veto items in these bills.</a:t>
            </a:r>
          </a:p>
        </p:txBody>
      </p:sp>
      <p:sp>
        <p:nvSpPr>
          <p:cNvPr id="4" name="Slide Number Placeholder 3"/>
          <p:cNvSpPr>
            <a:spLocks noGrp="1"/>
          </p:cNvSpPr>
          <p:nvPr>
            <p:ph type="sldNum" sz="quarter" idx="5"/>
          </p:nvPr>
        </p:nvSpPr>
        <p:spPr/>
        <p:txBody>
          <a:bodyPr/>
          <a:lstStyle/>
          <a:p>
            <a:fld id="{BCE4D368-B948-4828-BE05-2C0B2BFD939F}" type="slidenum">
              <a:rPr lang="en-US" smtClean="0"/>
              <a:t>4</a:t>
            </a:fld>
            <a:endParaRPr lang="en-US"/>
          </a:p>
        </p:txBody>
      </p:sp>
    </p:spTree>
    <p:extLst>
      <p:ext uri="{BB962C8B-B14F-4D97-AF65-F5344CB8AC3E}">
        <p14:creationId xmlns:p14="http://schemas.microsoft.com/office/powerpoint/2010/main" val="716822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However, within days of the operating budget proposals passing each chamber, the budget and</a:t>
            </a:r>
          </a:p>
          <a:p>
            <a:r>
              <a:rPr lang="en-US" dirty="0"/>
              <a:t>political landscape in Washington quickly changed because of the coronavirus (COVID-19)</a:t>
            </a:r>
          </a:p>
          <a:p>
            <a:r>
              <a:rPr lang="en-US" dirty="0"/>
              <a:t>pandemic. In the final two weeks of the legislative session, Washington became a hot zone for</a:t>
            </a:r>
          </a:p>
          <a:p>
            <a:r>
              <a:rPr lang="en-US" dirty="0"/>
              <a:t>the pandemic with the number of confirmed cases and deaths increasing significantly each day,</a:t>
            </a:r>
          </a:p>
          <a:p>
            <a:r>
              <a:rPr lang="en-US" dirty="0"/>
              <a:t>social distancing measures went into place, and businesses and consumer spending started to</a:t>
            </a:r>
          </a:p>
          <a:p>
            <a:r>
              <a:rPr lang="en-US" dirty="0"/>
              <a:t>plummet. The two chambers of the legislature worked to produce and pass a budget that</a:t>
            </a:r>
          </a:p>
          <a:p>
            <a:r>
              <a:rPr lang="en-US" dirty="0"/>
              <a:t>walked back both chambers original proposed spending levels. However, in the days and weeks</a:t>
            </a:r>
          </a:p>
          <a:p>
            <a:r>
              <a:rPr lang="en-US" dirty="0"/>
              <a:t>following the adjournment of the 2020 legislative session, it quickly became apparent that the</a:t>
            </a:r>
          </a:p>
          <a:p>
            <a:r>
              <a:rPr lang="en-US" dirty="0"/>
              <a:t>walked-back version was not sufficient for the economic cliff the state and country had</a:t>
            </a:r>
          </a:p>
          <a:p>
            <a:r>
              <a:rPr lang="en-US" dirty="0"/>
              <a:t>encountered. It was in this quickly deteriorating economic landscape that Governor Inslee took</a:t>
            </a:r>
          </a:p>
          <a:p>
            <a:r>
              <a:rPr lang="en-US" dirty="0"/>
              <a:t>action and vetoed 147 separate items in the budget totaling $235 million in reduced spending</a:t>
            </a:r>
          </a:p>
          <a:p>
            <a:r>
              <a:rPr lang="en-US" dirty="0"/>
              <a:t>in the 2020 supplemental budget and $210 million in the 2021-23 biennium. The vetoed items</a:t>
            </a:r>
          </a:p>
          <a:p>
            <a:r>
              <a:rPr lang="en-US" dirty="0"/>
              <a:t>ranged broadly by issue and agency.</a:t>
            </a:r>
          </a:p>
          <a:p>
            <a:endParaRPr lang="en-US" dirty="0"/>
          </a:p>
          <a:p>
            <a:r>
              <a:rPr lang="en-US" dirty="0"/>
              <a:t>Near General Fund State (NGF-S) revenue is forecasted to decrease</a:t>
            </a:r>
          </a:p>
          <a:p>
            <a:r>
              <a:rPr lang="en-US" dirty="0"/>
              <a:t>by $4.5 billion in the current 2019-21 biennium and $4.3 billion in the 2021-23 biennium (see</a:t>
            </a:r>
          </a:p>
          <a:p>
            <a:r>
              <a:rPr lang="en-US" dirty="0"/>
              <a:t>Table 1 for detail). In looking at these numbers, it is very important to note that there is only</a:t>
            </a:r>
          </a:p>
          <a:p>
            <a:r>
              <a:rPr lang="en-US" dirty="0"/>
              <a:t>one year left in the current biennium. Therefore, while the numbers may look similar in size</a:t>
            </a:r>
          </a:p>
          <a:p>
            <a:r>
              <a:rPr lang="en-US" dirty="0"/>
              <a:t>over the two biennia ($4.5 billion and $4.3 billion respectively), the shortfall in revenue in the</a:t>
            </a:r>
          </a:p>
          <a:p>
            <a:r>
              <a:rPr lang="en-US" dirty="0"/>
              <a:t>current biennium will have a much greater impact given there is just one year in which to</a:t>
            </a:r>
          </a:p>
          <a:p>
            <a:r>
              <a:rPr lang="en-US" dirty="0"/>
              <a:t>address that revenue loss compared to the full 2021-23 biennium.</a:t>
            </a:r>
          </a:p>
          <a:p>
            <a:endParaRPr lang="en-US" dirty="0"/>
          </a:p>
        </p:txBody>
      </p:sp>
      <p:sp>
        <p:nvSpPr>
          <p:cNvPr id="4" name="Slide Number Placeholder 3"/>
          <p:cNvSpPr>
            <a:spLocks noGrp="1"/>
          </p:cNvSpPr>
          <p:nvPr>
            <p:ph type="sldNum" sz="quarter" idx="5"/>
          </p:nvPr>
        </p:nvSpPr>
        <p:spPr/>
        <p:txBody>
          <a:bodyPr/>
          <a:lstStyle/>
          <a:p>
            <a:fld id="{BCE4D368-B948-4828-BE05-2C0B2BFD939F}" type="slidenum">
              <a:rPr lang="en-US" smtClean="0"/>
              <a:t>5</a:t>
            </a:fld>
            <a:endParaRPr lang="en-US"/>
          </a:p>
        </p:txBody>
      </p:sp>
    </p:spTree>
    <p:extLst>
      <p:ext uri="{BB962C8B-B14F-4D97-AF65-F5344CB8AC3E}">
        <p14:creationId xmlns:p14="http://schemas.microsoft.com/office/powerpoint/2010/main" val="2859028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BSA used only $200M for </a:t>
            </a:r>
            <a:r>
              <a:rPr lang="en-US" dirty="0" err="1"/>
              <a:t>covid</a:t>
            </a:r>
            <a:r>
              <a:rPr lang="en-US" dirty="0"/>
              <a:t> in 2020</a:t>
            </a:r>
          </a:p>
          <a:p>
            <a:endParaRPr lang="en-US" dirty="0"/>
          </a:p>
          <a:p>
            <a:endParaRPr lang="en-US" dirty="0"/>
          </a:p>
          <a:p>
            <a:r>
              <a:rPr lang="en-US" dirty="0"/>
              <a:t>U.S. employment increased by 638,000 jobs in October; the unemployment rate declined to 6.9%. </a:t>
            </a:r>
          </a:p>
          <a:p>
            <a:r>
              <a:rPr lang="en-US" dirty="0"/>
              <a:t> U.S. real GDP increased at an annual rate of 33.1% in the third quarter of 2020 but remains 2.3% below pre-pandemic GDP. </a:t>
            </a:r>
          </a:p>
          <a:p>
            <a:r>
              <a:rPr lang="en-US" dirty="0"/>
              <a:t> U.S. residential construction activity is well above year-ago levels. </a:t>
            </a:r>
          </a:p>
          <a:p>
            <a:r>
              <a:rPr lang="en-US" dirty="0"/>
              <a:t> Washington </a:t>
            </a:r>
            <a:r>
              <a:rPr lang="en-US" b="1" dirty="0"/>
              <a:t>housing construction improved </a:t>
            </a:r>
            <a:r>
              <a:rPr lang="en-US" dirty="0"/>
              <a:t>to 43,700 units (SAAR) in the third quarter from 40,300 units in the second quarter. </a:t>
            </a:r>
          </a:p>
          <a:p>
            <a:r>
              <a:rPr lang="en-US" dirty="0"/>
              <a:t> Seattle-area </a:t>
            </a:r>
            <a:r>
              <a:rPr lang="en-US" b="1" dirty="0"/>
              <a:t>consumer price inflation exceeded the national average </a:t>
            </a:r>
            <a:r>
              <a:rPr lang="en-US" dirty="0"/>
              <a:t>in October. </a:t>
            </a:r>
          </a:p>
          <a:p>
            <a:r>
              <a:rPr lang="en-US" dirty="0"/>
              <a:t> Major </a:t>
            </a:r>
            <a:r>
              <a:rPr lang="en-US" b="1" dirty="0"/>
              <a:t>General Fund-State (GF-S) revenue collections 14 % higher than September forecast</a:t>
            </a:r>
            <a:r>
              <a:rPr lang="en-US" dirty="0"/>
              <a:t>.  for the October 11 - November 10, 2020 collection period came in </a:t>
            </a:r>
            <a:r>
              <a:rPr lang="en-US" b="0" dirty="0"/>
              <a:t>$247.8 million (14.0%) higher than the September forecast. </a:t>
            </a:r>
          </a:p>
          <a:p>
            <a:r>
              <a:rPr lang="en-US" dirty="0"/>
              <a:t> Cumulatively, </a:t>
            </a:r>
            <a:r>
              <a:rPr lang="en-US" b="1" dirty="0"/>
              <a:t>collections are now $380.3 million (11.5%) higher than forecasted.</a:t>
            </a:r>
          </a:p>
          <a:p>
            <a:endParaRPr lang="en-US" b="1" dirty="0"/>
          </a:p>
          <a:p>
            <a:endParaRPr lang="en-US" dirty="0"/>
          </a:p>
        </p:txBody>
      </p:sp>
      <p:sp>
        <p:nvSpPr>
          <p:cNvPr id="4" name="Slide Number Placeholder 3"/>
          <p:cNvSpPr>
            <a:spLocks noGrp="1"/>
          </p:cNvSpPr>
          <p:nvPr>
            <p:ph type="sldNum" sz="quarter" idx="5"/>
          </p:nvPr>
        </p:nvSpPr>
        <p:spPr/>
        <p:txBody>
          <a:bodyPr/>
          <a:lstStyle/>
          <a:p>
            <a:fld id="{BCE4D368-B948-4828-BE05-2C0B2BFD939F}" type="slidenum">
              <a:rPr lang="en-US" smtClean="0"/>
              <a:t>6</a:t>
            </a:fld>
            <a:endParaRPr lang="en-US"/>
          </a:p>
        </p:txBody>
      </p:sp>
    </p:spTree>
    <p:extLst>
      <p:ext uri="{BB962C8B-B14F-4D97-AF65-F5344CB8AC3E}">
        <p14:creationId xmlns:p14="http://schemas.microsoft.com/office/powerpoint/2010/main" val="337946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BSA used only $200M for </a:t>
            </a:r>
            <a:r>
              <a:rPr lang="en-US" dirty="0" err="1"/>
              <a:t>covid</a:t>
            </a:r>
            <a:r>
              <a:rPr lang="en-US" dirty="0"/>
              <a:t> in 2020</a:t>
            </a:r>
          </a:p>
          <a:p>
            <a:endParaRPr lang="en-US" dirty="0"/>
          </a:p>
          <a:p>
            <a:endParaRPr lang="en-US" dirty="0"/>
          </a:p>
          <a:p>
            <a:r>
              <a:rPr lang="en-US" dirty="0"/>
              <a:t>U.S. employment increased by 638,000 jobs in October; the unemployment rate declined to 6.9%. </a:t>
            </a:r>
          </a:p>
          <a:p>
            <a:r>
              <a:rPr lang="en-US" dirty="0"/>
              <a:t> U.S. real GDP increased at an annual rate of 33.1% in the third quarter of 2020 but remains 2.3% below pre-pandemic GDP. </a:t>
            </a:r>
          </a:p>
          <a:p>
            <a:r>
              <a:rPr lang="en-US" dirty="0"/>
              <a:t> U.S. residential construction activity is well above year-ago levels. </a:t>
            </a:r>
          </a:p>
          <a:p>
            <a:r>
              <a:rPr lang="en-US" dirty="0"/>
              <a:t> Washington </a:t>
            </a:r>
            <a:r>
              <a:rPr lang="en-US" b="1" dirty="0"/>
              <a:t>housing construction improved </a:t>
            </a:r>
            <a:r>
              <a:rPr lang="en-US" dirty="0"/>
              <a:t>to 43,700 units (SAAR) in the third quarter from 40,300 units in the second quarter. </a:t>
            </a:r>
          </a:p>
          <a:p>
            <a:r>
              <a:rPr lang="en-US" dirty="0"/>
              <a:t> Seattle-area </a:t>
            </a:r>
            <a:r>
              <a:rPr lang="en-US" b="1" dirty="0"/>
              <a:t>consumer price inflation exceeded the national average </a:t>
            </a:r>
            <a:r>
              <a:rPr lang="en-US" dirty="0"/>
              <a:t>in October. </a:t>
            </a:r>
          </a:p>
          <a:p>
            <a:r>
              <a:rPr lang="en-US" dirty="0"/>
              <a:t> Major </a:t>
            </a:r>
            <a:r>
              <a:rPr lang="en-US" b="1" dirty="0"/>
              <a:t>General Fund-State (GF-S) revenue collections 14 % higher than September forecast</a:t>
            </a:r>
            <a:r>
              <a:rPr lang="en-US" dirty="0"/>
              <a:t>.  for the October 11 - November 10, 2020 collection period came in </a:t>
            </a:r>
            <a:r>
              <a:rPr lang="en-US" b="0" dirty="0"/>
              <a:t>$247.8 million (14.0%) higher than the September forecast. </a:t>
            </a:r>
          </a:p>
          <a:p>
            <a:r>
              <a:rPr lang="en-US" dirty="0"/>
              <a:t> Cumulatively, </a:t>
            </a:r>
            <a:r>
              <a:rPr lang="en-US" b="1" dirty="0"/>
              <a:t>collections are now $380.3 million (11.5%) higher than forecasted.</a:t>
            </a:r>
          </a:p>
          <a:p>
            <a:endParaRPr lang="en-US" b="1" dirty="0"/>
          </a:p>
          <a:p>
            <a:endParaRPr lang="en-US" dirty="0"/>
          </a:p>
        </p:txBody>
      </p:sp>
      <p:sp>
        <p:nvSpPr>
          <p:cNvPr id="4" name="Slide Number Placeholder 3"/>
          <p:cNvSpPr>
            <a:spLocks noGrp="1"/>
          </p:cNvSpPr>
          <p:nvPr>
            <p:ph type="sldNum" sz="quarter" idx="5"/>
          </p:nvPr>
        </p:nvSpPr>
        <p:spPr/>
        <p:txBody>
          <a:bodyPr/>
          <a:lstStyle/>
          <a:p>
            <a:fld id="{BCE4D368-B948-4828-BE05-2C0B2BFD939F}" type="slidenum">
              <a:rPr lang="en-US" smtClean="0"/>
              <a:t>7</a:t>
            </a:fld>
            <a:endParaRPr lang="en-US"/>
          </a:p>
        </p:txBody>
      </p:sp>
    </p:spTree>
    <p:extLst>
      <p:ext uri="{BB962C8B-B14F-4D97-AF65-F5344CB8AC3E}">
        <p14:creationId xmlns:p14="http://schemas.microsoft.com/office/powerpoint/2010/main" val="40926483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Elections</a:t>
            </a:r>
          </a:p>
          <a:p>
            <a:r>
              <a:rPr lang="en-US" dirty="0"/>
              <a:t>No gains despite millions outspending Rs. </a:t>
            </a:r>
          </a:p>
          <a:p>
            <a:r>
              <a:rPr lang="en-US" dirty="0"/>
              <a:t>Outstanding 5</a:t>
            </a:r>
            <a:r>
              <a:rPr lang="en-US" baseline="30000" dirty="0"/>
              <a:t>th</a:t>
            </a:r>
            <a:r>
              <a:rPr lang="en-US" dirty="0"/>
              <a:t> LD: Mark Mullet and Ingrid Andersons.  Mullet up 57 votes.  Goes to hand recount. Will set TONE in senate</a:t>
            </a:r>
          </a:p>
          <a:p>
            <a:r>
              <a:rPr lang="en-US" dirty="0"/>
              <a:t>19</a:t>
            </a:r>
            <a:r>
              <a:rPr lang="en-US" baseline="30000" dirty="0"/>
              <a:t>th</a:t>
            </a:r>
            <a:r>
              <a:rPr lang="en-US" dirty="0"/>
              <a:t> flipped to R; 28</a:t>
            </a:r>
            <a:r>
              <a:rPr lang="en-US" baseline="30000" dirty="0"/>
              <a:t>th</a:t>
            </a:r>
            <a:r>
              <a:rPr lang="en-US" dirty="0"/>
              <a:t> flipped to D.  Other election night “wins” lost as more ballots came in.  Opposite of national trend</a:t>
            </a:r>
          </a:p>
          <a:p>
            <a:r>
              <a:rPr lang="en-US" dirty="0"/>
              <a:t>Tremendous turnover NEW Members: 21* (returning McCune, Robertson, chamber change </a:t>
            </a:r>
            <a:r>
              <a:rPr lang="en-US" dirty="0" err="1"/>
              <a:t>Gildon</a:t>
            </a:r>
            <a:r>
              <a:rPr lang="en-US" dirty="0"/>
              <a:t>)</a:t>
            </a:r>
          </a:p>
          <a:p>
            <a:r>
              <a:rPr lang="en-US" dirty="0"/>
              <a:t>County races just as significant</a:t>
            </a:r>
          </a:p>
          <a:p>
            <a:endParaRPr lang="en-US" dirty="0"/>
          </a:p>
          <a:p>
            <a:r>
              <a:rPr lang="en-US" dirty="0"/>
              <a:t>Budgets</a:t>
            </a:r>
          </a:p>
          <a:p>
            <a:r>
              <a:rPr lang="en-US" dirty="0"/>
              <a:t>Revenue votes for new members will have an impact. 5</a:t>
            </a:r>
            <a:r>
              <a:rPr lang="en-US" baseline="30000" dirty="0"/>
              <a:t>th</a:t>
            </a:r>
            <a:r>
              <a:rPr lang="en-US" dirty="0"/>
              <a:t> and 28</a:t>
            </a:r>
            <a:r>
              <a:rPr lang="en-US" baseline="30000" dirty="0"/>
              <a:t>th</a:t>
            </a:r>
            <a:endParaRPr lang="en-US" dirty="0"/>
          </a:p>
          <a:p>
            <a:endParaRPr lang="en-US" dirty="0"/>
          </a:p>
          <a:p>
            <a:r>
              <a:rPr lang="en-US" dirty="0"/>
              <a:t>COVID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LHJ roles and responsibilities, Health-individual and population, telehealth, Housing, Childcare, Education, Wildfires, </a:t>
            </a:r>
            <a:r>
              <a:rPr lang="en-US" sz="1200" dirty="0" err="1"/>
              <a:t>etc</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Economic Recovery- </a:t>
            </a:r>
            <a:r>
              <a:rPr lang="en-US" dirty="0"/>
              <a:t>Unemployment, business support, investments in infrastructure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Racial equity- Police reform….</a:t>
            </a:r>
          </a:p>
          <a:p>
            <a:endParaRPr lang="en-US" dirty="0"/>
          </a:p>
          <a:p>
            <a:r>
              <a:rPr lang="en-US" dirty="0"/>
              <a:t>Is it urgent???</a:t>
            </a:r>
          </a:p>
          <a:p>
            <a:pPr marL="0" marR="0">
              <a:lnSpc>
                <a:spcPct val="150000"/>
              </a:lnSpc>
              <a:spcBef>
                <a:spcPts val="0"/>
              </a:spcBef>
              <a:spcAft>
                <a:spcPts val="0"/>
              </a:spcAft>
            </a:pPr>
            <a:r>
              <a:rPr lang="en-US" sz="1800" dirty="0">
                <a:effectLst/>
                <a:latin typeface="Calibri" panose="020F0502020204030204" pitchFamily="34" charset="0"/>
                <a:ea typeface="Times New Roman" panose="02020603050405020304" pitchFamily="18" charset="0"/>
              </a:rPr>
              <a:t>Ask yourself NEXT, does this bill: </a:t>
            </a:r>
            <a:endParaRPr lang="en-US" sz="1800" dirty="0">
              <a:effectLst/>
              <a:latin typeface="Calibri" panose="020F0502020204030204" pitchFamily="34" charset="0"/>
              <a:ea typeface="Calibri" panose="020F0502020204030204" pitchFamily="34" charset="0"/>
            </a:endParaRPr>
          </a:p>
          <a:p>
            <a:pPr marL="342900" marR="0" lvl="0" indent="-342900">
              <a:lnSpc>
                <a:spcPct val="150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rPr>
              <a:t>Advance racial equity?</a:t>
            </a:r>
            <a:endParaRPr lang="en-US" sz="1800" dirty="0">
              <a:effectLst/>
              <a:latin typeface="Calibri" panose="020F0502020204030204" pitchFamily="34" charset="0"/>
              <a:ea typeface="Calibri" panose="020F0502020204030204" pitchFamily="34" charset="0"/>
            </a:endParaRPr>
          </a:p>
          <a:p>
            <a:pPr marL="342900" marR="0" lvl="0" indent="-342900">
              <a:lnSpc>
                <a:spcPct val="150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rPr>
              <a:t>Address response to the COVID-19 pandemic?</a:t>
            </a:r>
            <a:endParaRPr lang="en-US" sz="1800" dirty="0">
              <a:effectLst/>
              <a:latin typeface="Calibri" panose="020F0502020204030204" pitchFamily="34" charset="0"/>
              <a:ea typeface="Calibri" panose="020F0502020204030204" pitchFamily="34" charset="0"/>
            </a:endParaRPr>
          </a:p>
          <a:p>
            <a:pPr marL="342900" marR="0" lvl="0" indent="-342900">
              <a:lnSpc>
                <a:spcPct val="150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rPr>
              <a:t>Advance economic recovery?</a:t>
            </a:r>
            <a:endParaRPr lang="en-US" sz="1800" dirty="0">
              <a:effectLst/>
              <a:latin typeface="Calibri" panose="020F0502020204030204" pitchFamily="34" charset="0"/>
              <a:ea typeface="Calibri" panose="020F0502020204030204" pitchFamily="34" charset="0"/>
            </a:endParaRPr>
          </a:p>
          <a:p>
            <a:pPr marL="342900" marR="0" lvl="0" indent="-342900">
              <a:lnSpc>
                <a:spcPct val="150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rPr>
              <a:t>Address the global climate crisis?</a:t>
            </a:r>
            <a:endParaRPr lang="en-US" sz="1800" dirty="0">
              <a:effectLst/>
              <a:latin typeface="Calibri" panose="020F0502020204030204" pitchFamily="34" charset="0"/>
              <a:ea typeface="Calibri" panose="020F0502020204030204" pitchFamily="34"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BCE4D368-B948-4828-BE05-2C0B2BFD939F}" type="slidenum">
              <a:rPr lang="en-US" smtClean="0"/>
              <a:t>8</a:t>
            </a:fld>
            <a:endParaRPr lang="en-US"/>
          </a:p>
        </p:txBody>
      </p:sp>
    </p:spTree>
    <p:extLst>
      <p:ext uri="{BB962C8B-B14F-4D97-AF65-F5344CB8AC3E}">
        <p14:creationId xmlns:p14="http://schemas.microsoft.com/office/powerpoint/2010/main" val="23990165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Advocacy is a catch-all term covering many forms of “speaking up.” Community</a:t>
            </a:r>
          </a:p>
          <a:p>
            <a:r>
              <a:rPr lang="en-US" dirty="0"/>
              <a:t>education, giving testimony at a public hearing, talking about a program or issue</a:t>
            </a:r>
          </a:p>
          <a:p>
            <a:r>
              <a:rPr lang="en-US" dirty="0"/>
              <a:t>you believe in, joining a lawsuit to force land use reforms are all forms of advocacy.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ADVOCATING: Conveys a value in a general sense. “Clean air is good, and we should protect the environment.”</a:t>
            </a:r>
          </a:p>
          <a:p>
            <a:r>
              <a:rPr lang="en-US" dirty="0"/>
              <a:t>EDUCATION: Does not make value judgments or seek legislative action. Legislator does not disclose their position.</a:t>
            </a:r>
          </a:p>
          <a:p>
            <a:r>
              <a:rPr lang="en-US" dirty="0"/>
              <a:t>LOBBYING: Makes a value judgment and does seek specific legislative action. Attempt to get a commitment from legislator.</a:t>
            </a:r>
          </a:p>
        </p:txBody>
      </p:sp>
      <p:sp>
        <p:nvSpPr>
          <p:cNvPr id="4" name="Slide Number Placeholder 3"/>
          <p:cNvSpPr>
            <a:spLocks noGrp="1"/>
          </p:cNvSpPr>
          <p:nvPr>
            <p:ph type="sldNum" sz="quarter" idx="5"/>
          </p:nvPr>
        </p:nvSpPr>
        <p:spPr/>
        <p:txBody>
          <a:bodyPr/>
          <a:lstStyle/>
          <a:p>
            <a:fld id="{BCE4D368-B948-4828-BE05-2C0B2BFD939F}" type="slidenum">
              <a:rPr lang="en-US" smtClean="0"/>
              <a:t>9</a:t>
            </a:fld>
            <a:endParaRPr lang="en-US"/>
          </a:p>
        </p:txBody>
      </p:sp>
    </p:spTree>
    <p:extLst>
      <p:ext uri="{BB962C8B-B14F-4D97-AF65-F5344CB8AC3E}">
        <p14:creationId xmlns:p14="http://schemas.microsoft.com/office/powerpoint/2010/main" val="1505861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SAFELY without facing PDC restrictions </a:t>
            </a:r>
          </a:p>
        </p:txBody>
      </p:sp>
      <p:sp>
        <p:nvSpPr>
          <p:cNvPr id="4" name="Slide Number Placeholder 3"/>
          <p:cNvSpPr>
            <a:spLocks noGrp="1"/>
          </p:cNvSpPr>
          <p:nvPr>
            <p:ph type="sldNum" sz="quarter" idx="5"/>
          </p:nvPr>
        </p:nvSpPr>
        <p:spPr/>
        <p:txBody>
          <a:bodyPr/>
          <a:lstStyle/>
          <a:p>
            <a:fld id="{BCE4D368-B948-4828-BE05-2C0B2BFD939F}" type="slidenum">
              <a:rPr lang="en-US" smtClean="0"/>
              <a:t>10</a:t>
            </a:fld>
            <a:endParaRPr lang="en-US"/>
          </a:p>
        </p:txBody>
      </p:sp>
    </p:spTree>
    <p:extLst>
      <p:ext uri="{BB962C8B-B14F-4D97-AF65-F5344CB8AC3E}">
        <p14:creationId xmlns:p14="http://schemas.microsoft.com/office/powerpoint/2010/main" val="898316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Outside of Olympia includes attend town halls, share press releases, email news articles, tour projects, invite to ribbon cuttings, invite as conference speakers</a:t>
            </a:r>
          </a:p>
          <a:p>
            <a:endParaRPr lang="en-US" dirty="0"/>
          </a:p>
          <a:p>
            <a:endParaRPr lang="en-US" dirty="0"/>
          </a:p>
          <a:p>
            <a:r>
              <a:rPr lang="en-US" dirty="0"/>
              <a:t>Know the process- how a bill becomes law, how to read a bill. Preemption example, understand budget process, watch TVW</a:t>
            </a:r>
          </a:p>
          <a:p>
            <a:endParaRPr lang="en-US" dirty="0"/>
          </a:p>
          <a:p>
            <a:r>
              <a:rPr lang="en-US" dirty="0"/>
              <a:t>Expert.  Your personal experience, your story has impact. Make it interesting and distinguish your project or program from the others: unique arrangement? Innovative use of partnerships</a:t>
            </a:r>
          </a:p>
        </p:txBody>
      </p:sp>
      <p:sp>
        <p:nvSpPr>
          <p:cNvPr id="4" name="Slide Number Placeholder 3"/>
          <p:cNvSpPr>
            <a:spLocks noGrp="1"/>
          </p:cNvSpPr>
          <p:nvPr>
            <p:ph type="sldNum" sz="quarter" idx="5"/>
          </p:nvPr>
        </p:nvSpPr>
        <p:spPr/>
        <p:txBody>
          <a:bodyPr/>
          <a:lstStyle/>
          <a:p>
            <a:fld id="{BCE4D368-B948-4828-BE05-2C0B2BFD939F}" type="slidenum">
              <a:rPr lang="en-US" smtClean="0"/>
              <a:t>12</a:t>
            </a:fld>
            <a:endParaRPr lang="en-US"/>
          </a:p>
        </p:txBody>
      </p:sp>
    </p:spTree>
    <p:extLst>
      <p:ext uri="{BB962C8B-B14F-4D97-AF65-F5344CB8AC3E}">
        <p14:creationId xmlns:p14="http://schemas.microsoft.com/office/powerpoint/2010/main" val="729541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it urgent?</a:t>
            </a:r>
          </a:p>
          <a:p>
            <a:r>
              <a:rPr lang="en-US" dirty="0"/>
              <a:t>Policy priorities: COVID Response, economic recovery, racial equity and climate response</a:t>
            </a:r>
          </a:p>
          <a:p>
            <a:endParaRPr lang="en-US" dirty="0"/>
          </a:p>
          <a:p>
            <a:endParaRPr lang="en-US" dirty="0"/>
          </a:p>
          <a:p>
            <a:r>
              <a:rPr lang="en-US" dirty="0"/>
              <a:t>AND, does it:</a:t>
            </a:r>
          </a:p>
          <a:p>
            <a:r>
              <a:rPr lang="en-US" dirty="0"/>
              <a:t>•	Save money or increase the efficacy of appropriations within the upcoming biennium?</a:t>
            </a:r>
          </a:p>
          <a:p>
            <a:r>
              <a:rPr lang="en-US" dirty="0"/>
              <a:t>•	Help Washington access federal funding?</a:t>
            </a:r>
          </a:p>
          <a:p>
            <a:r>
              <a:rPr lang="en-US" dirty="0"/>
              <a:t>•	Help other levels of government do their job to respond to the pandemic or advance economic recovery?</a:t>
            </a:r>
          </a:p>
          <a:p>
            <a:r>
              <a:rPr lang="en-US" dirty="0"/>
              <a:t>Other considerations to help NARROW your list of bills for introduction:</a:t>
            </a:r>
          </a:p>
          <a:p>
            <a:r>
              <a:rPr lang="en-US" dirty="0"/>
              <a:t>•	Has this policy been thoroughly vetted with stakeholders?</a:t>
            </a:r>
          </a:p>
          <a:p>
            <a:r>
              <a:rPr lang="en-US" dirty="0"/>
              <a:t>•	If it is likely to cost money, have you discussed its viability with the Appropriations chair given budget challenges?</a:t>
            </a:r>
          </a:p>
          <a:p>
            <a:r>
              <a:rPr lang="en-US" dirty="0"/>
              <a:t>•	Is the Senate aware and if so, is the bill likely to also advance in the Senate?</a:t>
            </a:r>
          </a:p>
          <a:p>
            <a:r>
              <a:rPr lang="en-US" dirty="0"/>
              <a:t>•	Is it likely to generate substantial opposition in committee and/or on the floor?</a:t>
            </a:r>
          </a:p>
          <a:p>
            <a:r>
              <a:rPr lang="en-US" dirty="0"/>
              <a:t>For many reasons, please avoid:</a:t>
            </a:r>
          </a:p>
          <a:p>
            <a:r>
              <a:rPr lang="en-US" dirty="0"/>
              <a:t>•	Omnibus bills, unless absolutely necessary – these attract amendments and have a tendency to crush under their own weight;</a:t>
            </a:r>
          </a:p>
          <a:p>
            <a:r>
              <a:rPr lang="en-US" dirty="0"/>
              <a:t>•	Advancing dueling companion bills, unless absolutely necessary – while easy to introduce, moving two vehicles through the process will take time away from other legislation;</a:t>
            </a:r>
          </a:p>
          <a:p>
            <a:r>
              <a:rPr lang="en-US" dirty="0"/>
              <a:t>•	Bills that are not expected to advance this year – interim work sessions are an alternative for creating awareness about your especially ambitious policy idea;</a:t>
            </a:r>
          </a:p>
          <a:p>
            <a:r>
              <a:rPr lang="en-US" dirty="0"/>
              <a:t>•	Taskforce bills – these generate substantial interim work for legislative staff and executive branch agencies, when there may be other, less work-intensive methods to advance, evaluate or build consensus for your policy idea.</a:t>
            </a:r>
          </a:p>
          <a:p>
            <a:endParaRPr lang="en-US" dirty="0"/>
          </a:p>
        </p:txBody>
      </p:sp>
      <p:sp>
        <p:nvSpPr>
          <p:cNvPr id="4" name="Slide Number Placeholder 3"/>
          <p:cNvSpPr>
            <a:spLocks noGrp="1"/>
          </p:cNvSpPr>
          <p:nvPr>
            <p:ph type="sldNum" sz="quarter" idx="5"/>
          </p:nvPr>
        </p:nvSpPr>
        <p:spPr/>
        <p:txBody>
          <a:bodyPr/>
          <a:lstStyle/>
          <a:p>
            <a:fld id="{BCE4D368-B948-4828-BE05-2C0B2BFD939F}" type="slidenum">
              <a:rPr lang="en-US" smtClean="0"/>
              <a:t>13</a:t>
            </a:fld>
            <a:endParaRPr lang="en-US"/>
          </a:p>
        </p:txBody>
      </p:sp>
    </p:spTree>
    <p:extLst>
      <p:ext uri="{BB962C8B-B14F-4D97-AF65-F5344CB8AC3E}">
        <p14:creationId xmlns:p14="http://schemas.microsoft.com/office/powerpoint/2010/main" val="1991440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yourself a salesperson.  You are selling your org’s interest.  Your audience is policy makers. </a:t>
            </a:r>
          </a:p>
          <a:p>
            <a:r>
              <a:rPr lang="en-US" dirty="0"/>
              <a:t>Be credible</a:t>
            </a:r>
          </a:p>
          <a:p>
            <a:r>
              <a:rPr lang="en-US" dirty="0"/>
              <a:t>Be ready to compromise</a:t>
            </a:r>
          </a:p>
          <a:p>
            <a:endParaRPr lang="en-US" dirty="0"/>
          </a:p>
          <a:p>
            <a:r>
              <a:rPr lang="en-US" dirty="0"/>
              <a:t>If known, share what the opponents arguments are going to be.  Then refute them.</a:t>
            </a:r>
          </a:p>
          <a:p>
            <a:endParaRPr lang="en-US" dirty="0"/>
          </a:p>
        </p:txBody>
      </p:sp>
      <p:sp>
        <p:nvSpPr>
          <p:cNvPr id="4" name="Slide Number Placeholder 3"/>
          <p:cNvSpPr>
            <a:spLocks noGrp="1"/>
          </p:cNvSpPr>
          <p:nvPr>
            <p:ph type="sldNum" sz="quarter" idx="5"/>
          </p:nvPr>
        </p:nvSpPr>
        <p:spPr/>
        <p:txBody>
          <a:bodyPr/>
          <a:lstStyle/>
          <a:p>
            <a:fld id="{BCE4D368-B948-4828-BE05-2C0B2BFD939F}" type="slidenum">
              <a:rPr lang="en-US" smtClean="0"/>
              <a:t>14</a:t>
            </a:fld>
            <a:endParaRPr lang="en-US"/>
          </a:p>
        </p:txBody>
      </p:sp>
    </p:spTree>
    <p:extLst>
      <p:ext uri="{BB962C8B-B14F-4D97-AF65-F5344CB8AC3E}">
        <p14:creationId xmlns:p14="http://schemas.microsoft.com/office/powerpoint/2010/main" val="2102532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E4D368-B948-4828-BE05-2C0B2BFD939F}" type="slidenum">
              <a:rPr lang="en-US" smtClean="0"/>
              <a:t>15</a:t>
            </a:fld>
            <a:endParaRPr lang="en-US"/>
          </a:p>
        </p:txBody>
      </p:sp>
    </p:spTree>
    <p:extLst>
      <p:ext uri="{BB962C8B-B14F-4D97-AF65-F5344CB8AC3E}">
        <p14:creationId xmlns:p14="http://schemas.microsoft.com/office/powerpoint/2010/main" val="23786682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agencies develop “decision Packages” which may include policy priorities</a:t>
            </a:r>
          </a:p>
          <a:p>
            <a:r>
              <a:rPr lang="en-US" dirty="0"/>
              <a:t> Some are pre-filed others have until policy cutoff, after the first few weeks of session.</a:t>
            </a:r>
          </a:p>
          <a:p>
            <a:endParaRPr lang="en-US" dirty="0"/>
          </a:p>
          <a:p>
            <a:r>
              <a:rPr lang="en-US" dirty="0"/>
              <a:t>Orca TF example of workgroup recommendations</a:t>
            </a:r>
          </a:p>
          <a:p>
            <a:endParaRPr lang="en-US" dirty="0"/>
          </a:p>
          <a:p>
            <a:r>
              <a:rPr lang="en-US" dirty="0"/>
              <a:t>Ricki’s law- mix of an event and constituent request. Law allows someone to be involuntarily committed if they are deemed at-risk of harming themselves. 'Ricky's Law' is named after a suicide survivor and former drug addict who is now four years clean and sober. (eventual state Rep. Lauren Davis)</a:t>
            </a:r>
          </a:p>
          <a:p>
            <a:endParaRPr lang="en-US" dirty="0"/>
          </a:p>
          <a:p>
            <a:r>
              <a:rPr lang="en-US" dirty="0"/>
              <a:t>“McCleary decision”  and “Culvert case” (fish barrier removal): Lawsuits</a:t>
            </a:r>
          </a:p>
          <a:p>
            <a:endParaRPr lang="en-US" dirty="0"/>
          </a:p>
          <a:p>
            <a:r>
              <a:rPr lang="en-US" dirty="0"/>
              <a:t>Policy Committees and if there is a fiscal impact, must go to fiscal committee as well. Can be passed to Governor throughout session.  Governor can veto entire sections (not line items)</a:t>
            </a:r>
          </a:p>
        </p:txBody>
      </p:sp>
      <p:sp>
        <p:nvSpPr>
          <p:cNvPr id="4" name="Slide Number Placeholder 3"/>
          <p:cNvSpPr>
            <a:spLocks noGrp="1"/>
          </p:cNvSpPr>
          <p:nvPr>
            <p:ph type="sldNum" sz="quarter" idx="5"/>
          </p:nvPr>
        </p:nvSpPr>
        <p:spPr/>
        <p:txBody>
          <a:bodyPr/>
          <a:lstStyle/>
          <a:p>
            <a:fld id="{BCE4D368-B948-4828-BE05-2C0B2BFD939F}" type="slidenum">
              <a:rPr lang="en-US" smtClean="0"/>
              <a:t>16</a:t>
            </a:fld>
            <a:endParaRPr lang="en-US"/>
          </a:p>
        </p:txBody>
      </p:sp>
    </p:spTree>
    <p:extLst>
      <p:ext uri="{BB962C8B-B14F-4D97-AF65-F5344CB8AC3E}">
        <p14:creationId xmlns:p14="http://schemas.microsoft.com/office/powerpoint/2010/main" val="2780991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1/11/2022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1/11/2022</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1/11/2022</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1/11/2022</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1/11/2022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1/11/2022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cstate="hqprint">
            <a:extLst>
              <a:ext uri="{28A0092B-C50C-407E-A947-70E740481C1C}">
                <a14:useLocalDpi xmlns:a14="http://schemas.microsoft.com/office/drawing/2010/main"/>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cstate="hqprint">
            <a:extLst>
              <a:ext uri="{28A0092B-C50C-407E-A947-70E740481C1C}">
                <a14:useLocalDpi xmlns:a14="http://schemas.microsoft.com/office/drawing/2010/main"/>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cstate="hqprint">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cstate="hqprint">
            <a:extLst>
              <a:ext uri="{28A0092B-C50C-407E-A947-70E740481C1C}">
                <a14:useLocalDpi xmlns:a14="http://schemas.microsoft.com/office/drawing/2010/main"/>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1/11/2022</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C825F-731F-44B5-A1F6-A43E6BE5568B}"/>
              </a:ext>
            </a:extLst>
          </p:cNvPr>
          <p:cNvSpPr>
            <a:spLocks noGrp="1"/>
          </p:cNvSpPr>
          <p:nvPr>
            <p:ph type="ctrTitle"/>
          </p:nvPr>
        </p:nvSpPr>
        <p:spPr>
          <a:xfrm>
            <a:off x="6343048" y="966517"/>
            <a:ext cx="5688531" cy="3329581"/>
          </a:xfrm>
        </p:spPr>
        <p:txBody>
          <a:bodyPr>
            <a:normAutofit/>
          </a:bodyPr>
          <a:lstStyle/>
          <a:p>
            <a:r>
              <a:rPr lang="en-US" sz="4800" dirty="0"/>
              <a:t>WACD:</a:t>
            </a:r>
            <a:br>
              <a:rPr lang="en-US" sz="4800" dirty="0"/>
            </a:br>
            <a:r>
              <a:rPr lang="en-US" sz="3200" dirty="0"/>
              <a:t>Advocacy &amp;</a:t>
            </a:r>
            <a:br>
              <a:rPr lang="en-US" sz="3200" dirty="0"/>
            </a:br>
            <a:r>
              <a:rPr lang="en-US" sz="3200" dirty="0"/>
              <a:t>Legislative Outreach</a:t>
            </a:r>
          </a:p>
        </p:txBody>
      </p:sp>
      <p:sp>
        <p:nvSpPr>
          <p:cNvPr id="3" name="Subtitle 2">
            <a:extLst>
              <a:ext uri="{FF2B5EF4-FFF2-40B4-BE49-F238E27FC236}">
                <a16:creationId xmlns:a16="http://schemas.microsoft.com/office/drawing/2014/main" id="{B83405AF-2427-4550-ACE9-FEF6ECA75F5F}"/>
              </a:ext>
            </a:extLst>
          </p:cNvPr>
          <p:cNvSpPr>
            <a:spLocks noGrp="1"/>
          </p:cNvSpPr>
          <p:nvPr>
            <p:ph type="subTitle" idx="1"/>
          </p:nvPr>
        </p:nvSpPr>
        <p:spPr>
          <a:xfrm>
            <a:off x="6683829" y="4844758"/>
            <a:ext cx="5270748" cy="861420"/>
          </a:xfrm>
        </p:spPr>
        <p:txBody>
          <a:bodyPr>
            <a:normAutofit/>
          </a:bodyPr>
          <a:lstStyle/>
          <a:p>
            <a:r>
              <a:rPr lang="en-US" dirty="0"/>
              <a:t>Brynn Brady, Ceiba Consulting, Inc.</a:t>
            </a:r>
          </a:p>
        </p:txBody>
      </p:sp>
      <p:pic>
        <p:nvPicPr>
          <p:cNvPr id="5" name="Picture 4" descr="A large stone building&#10;&#10;Description automatically generated">
            <a:extLst>
              <a:ext uri="{FF2B5EF4-FFF2-40B4-BE49-F238E27FC236}">
                <a16:creationId xmlns:a16="http://schemas.microsoft.com/office/drawing/2014/main" id="{DEB9ECF6-40EE-44C7-BE6F-8E2CB168BBB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43854" y="703489"/>
            <a:ext cx="5450557" cy="5450557"/>
          </a:xfrm>
          <a:prstGeom prst="rect">
            <a:avLst/>
          </a:prstGeom>
          <a:effectLst/>
        </p:spPr>
      </p:pic>
      <p:pic>
        <p:nvPicPr>
          <p:cNvPr id="8" name="Picture 7" descr="A picture containing food, drawing&#10;&#10;Description automatically generated">
            <a:extLst>
              <a:ext uri="{FF2B5EF4-FFF2-40B4-BE49-F238E27FC236}">
                <a16:creationId xmlns:a16="http://schemas.microsoft.com/office/drawing/2014/main" id="{F47A6992-B754-49B8-A16B-462D56BF62CC}"/>
              </a:ext>
            </a:extLst>
          </p:cNvPr>
          <p:cNvPicPr>
            <a:picLocks noChangeAspect="1"/>
          </p:cNvPicPr>
          <p:nvPr/>
        </p:nvPicPr>
        <p:blipFill>
          <a:blip r:embed="rId5" cstate="hqprint">
            <a:biLevel thresh="25000"/>
            <a:extLst>
              <a:ext uri="{28A0092B-C50C-407E-A947-70E740481C1C}">
                <a14:useLocalDpi xmlns:a14="http://schemas.microsoft.com/office/drawing/2010/main"/>
              </a:ext>
            </a:extLst>
          </a:blip>
          <a:stretch>
            <a:fillRect/>
          </a:stretch>
        </p:blipFill>
        <p:spPr>
          <a:xfrm>
            <a:off x="7679776" y="5545502"/>
            <a:ext cx="3129394" cy="882111"/>
          </a:xfrm>
          <a:prstGeom prst="rect">
            <a:avLst/>
          </a:prstGeom>
        </p:spPr>
      </p:pic>
    </p:spTree>
    <p:extLst>
      <p:ext uri="{BB962C8B-B14F-4D97-AF65-F5344CB8AC3E}">
        <p14:creationId xmlns:p14="http://schemas.microsoft.com/office/powerpoint/2010/main" val="2714192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09166FF1-88A3-40E0-A21B-C2F5F80F8DC9}"/>
              </a:ext>
            </a:extLst>
          </p:cNvPr>
          <p:cNvSpPr>
            <a:spLocks noGrp="1"/>
          </p:cNvSpPr>
          <p:nvPr>
            <p:ph type="title"/>
          </p:nvPr>
        </p:nvSpPr>
        <p:spPr>
          <a:xfrm>
            <a:off x="1103312" y="452718"/>
            <a:ext cx="8947522" cy="1400530"/>
          </a:xfrm>
        </p:spPr>
        <p:txBody>
          <a:bodyPr anchor="ctr">
            <a:normAutofit/>
          </a:bodyPr>
          <a:lstStyle/>
          <a:p>
            <a:r>
              <a:rPr lang="en-US" dirty="0">
                <a:solidFill>
                  <a:srgbClr val="FFFFFF"/>
                </a:solidFill>
              </a:rPr>
              <a:t>Legislative Primer</a:t>
            </a:r>
          </a:p>
        </p:txBody>
      </p:sp>
      <p:sp>
        <p:nvSpPr>
          <p:cNvPr id="3" name="Content Placeholder 2">
            <a:extLst>
              <a:ext uri="{FF2B5EF4-FFF2-40B4-BE49-F238E27FC236}">
                <a16:creationId xmlns:a16="http://schemas.microsoft.com/office/drawing/2014/main" id="{756A6633-D65C-4082-A7DC-B226EBC9CA94}"/>
              </a:ext>
            </a:extLst>
          </p:cNvPr>
          <p:cNvSpPr>
            <a:spLocks noGrp="1"/>
          </p:cNvSpPr>
          <p:nvPr>
            <p:ph idx="1"/>
          </p:nvPr>
        </p:nvSpPr>
        <p:spPr>
          <a:xfrm>
            <a:off x="1103312" y="2444818"/>
            <a:ext cx="10389252" cy="3782727"/>
          </a:xfrm>
        </p:spPr>
        <p:txBody>
          <a:bodyPr>
            <a:normAutofit/>
          </a:bodyPr>
          <a:lstStyle/>
          <a:p>
            <a:pPr>
              <a:lnSpc>
                <a:spcPct val="90000"/>
              </a:lnSpc>
              <a:buClr>
                <a:schemeClr val="tx2">
                  <a:lumMod val="60000"/>
                  <a:lumOff val="40000"/>
                </a:schemeClr>
              </a:buClr>
            </a:pPr>
            <a:r>
              <a:rPr lang="en-US" sz="1800" b="1" dirty="0"/>
              <a:t>Two Chambers: House &amp; Senate</a:t>
            </a:r>
            <a:r>
              <a:rPr lang="en-US" sz="1800" dirty="0"/>
              <a:t>. The Senate and House of Representatives meet in session each year to create new laws, change existing laws, and enact budgets for the State</a:t>
            </a:r>
          </a:p>
          <a:p>
            <a:pPr>
              <a:lnSpc>
                <a:spcPct val="90000"/>
              </a:lnSpc>
              <a:buClr>
                <a:schemeClr val="tx2">
                  <a:lumMod val="60000"/>
                  <a:lumOff val="40000"/>
                </a:schemeClr>
              </a:buClr>
            </a:pPr>
            <a:r>
              <a:rPr lang="en-US" sz="1800" b="1" dirty="0"/>
              <a:t>49 Legislative Districts</a:t>
            </a:r>
            <a:r>
              <a:rPr lang="en-US" sz="1800" dirty="0"/>
              <a:t>. Each District has one Senator and two Representatives. In even years, every member of the House is up for re-election (two-year terms) and the half the Senate (4-year terms)</a:t>
            </a:r>
          </a:p>
          <a:p>
            <a:pPr>
              <a:lnSpc>
                <a:spcPct val="90000"/>
              </a:lnSpc>
              <a:buClr>
                <a:schemeClr val="tx2">
                  <a:lumMod val="60000"/>
                  <a:lumOff val="40000"/>
                </a:schemeClr>
              </a:buClr>
            </a:pPr>
            <a:r>
              <a:rPr lang="en-US" sz="1800" b="1" dirty="0"/>
              <a:t>Legislative cycle </a:t>
            </a:r>
            <a:r>
              <a:rPr lang="en-US" sz="1800" dirty="0"/>
              <a:t>is two years (Biennium): Even years are “long” (105 days) &amp; odd years are “short” (60 days)</a:t>
            </a:r>
          </a:p>
          <a:p>
            <a:pPr>
              <a:lnSpc>
                <a:spcPct val="90000"/>
              </a:lnSpc>
              <a:buClr>
                <a:schemeClr val="tx2">
                  <a:lumMod val="60000"/>
                  <a:lumOff val="40000"/>
                </a:schemeClr>
              </a:buClr>
            </a:pPr>
            <a:r>
              <a:rPr lang="en-US" b="1" i="1" dirty="0">
                <a:solidFill>
                  <a:schemeClr val="tx2"/>
                </a:solidFill>
              </a:rPr>
              <a:t>Long sessions (2021) </a:t>
            </a:r>
            <a:r>
              <a:rPr lang="en-US" i="1" dirty="0">
                <a:solidFill>
                  <a:schemeClr val="tx2"/>
                </a:solidFill>
              </a:rPr>
              <a:t>begin biennium and are used to pass policy and enact the state’s biennial budgets: Operating, Capital and Transportation.</a:t>
            </a:r>
          </a:p>
          <a:p>
            <a:pPr>
              <a:lnSpc>
                <a:spcPct val="90000"/>
              </a:lnSpc>
              <a:buClr>
                <a:schemeClr val="tx2">
                  <a:lumMod val="60000"/>
                  <a:lumOff val="40000"/>
                </a:schemeClr>
              </a:buClr>
            </a:pPr>
            <a:r>
              <a:rPr lang="en-US" sz="1800" b="1" dirty="0"/>
              <a:t>Short sessions </a:t>
            </a:r>
            <a:r>
              <a:rPr lang="en-US" sz="1800" dirty="0"/>
              <a:t>were traditionally used to correct and respond to emergent matters, but that has changed significantly over the past 15 years.</a:t>
            </a:r>
          </a:p>
          <a:p>
            <a:pPr>
              <a:lnSpc>
                <a:spcPct val="90000"/>
              </a:lnSpc>
            </a:pPr>
            <a:endParaRPr lang="en-US" sz="1700" dirty="0"/>
          </a:p>
          <a:p>
            <a:pPr>
              <a:lnSpc>
                <a:spcPct val="90000"/>
              </a:lnSpc>
            </a:pPr>
            <a:endParaRPr lang="en-US" sz="1700" dirty="0"/>
          </a:p>
        </p:txBody>
      </p:sp>
    </p:spTree>
    <p:extLst>
      <p:ext uri="{BB962C8B-B14F-4D97-AF65-F5344CB8AC3E}">
        <p14:creationId xmlns:p14="http://schemas.microsoft.com/office/powerpoint/2010/main" val="779391052"/>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71" name="Picture 70">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cstate="hqprint">
            <a:extLst>
              <a:ext uri="{28A0092B-C50C-407E-A947-70E740481C1C}">
                <a14:useLocalDpi xmlns:a14="http://schemas.microsoft.com/office/drawing/2010/main"/>
              </a:ext>
            </a:extLst>
          </a:blip>
          <a:srcRect l="3613"/>
          <a:stretch/>
        </p:blipFill>
        <p:spPr>
          <a:xfrm>
            <a:off x="0" y="2669685"/>
            <a:ext cx="4037012" cy="4188315"/>
          </a:xfrm>
          <a:prstGeom prst="rect">
            <a:avLst/>
          </a:prstGeom>
        </p:spPr>
      </p:pic>
      <p:pic>
        <p:nvPicPr>
          <p:cNvPr id="73" name="Picture 72">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cstate="hqprint">
            <a:extLst>
              <a:ext uri="{28A0092B-C50C-407E-A947-70E740481C1C}">
                <a14:useLocalDpi xmlns:a14="http://schemas.microsoft.com/office/drawing/2010/main"/>
              </a:ext>
            </a:extLst>
          </a:blip>
          <a:srcRect l="35640"/>
          <a:stretch/>
        </p:blipFill>
        <p:spPr>
          <a:xfrm>
            <a:off x="0" y="2892347"/>
            <a:ext cx="1522412" cy="2365453"/>
          </a:xfrm>
          <a:prstGeom prst="rect">
            <a:avLst/>
          </a:prstGeom>
        </p:spPr>
      </p:pic>
      <p:sp>
        <p:nvSpPr>
          <p:cNvPr id="75" name="Oval 74">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77" name="Picture 76">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cstate="hqprint">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79" name="Picture 78">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cstate="hqprint">
            <a:extLst>
              <a:ext uri="{28A0092B-C50C-407E-A947-70E740481C1C}">
                <a14:useLocalDpi xmlns:a14="http://schemas.microsoft.com/office/drawing/2010/main"/>
              </a:ext>
            </a:extLst>
          </a:blip>
          <a:srcRect b="23320"/>
          <a:stretch/>
        </p:blipFill>
        <p:spPr>
          <a:xfrm>
            <a:off x="8605878" y="6096000"/>
            <a:ext cx="993734" cy="762000"/>
          </a:xfrm>
          <a:prstGeom prst="rect">
            <a:avLst/>
          </a:prstGeom>
        </p:spPr>
      </p:pic>
      <p:sp>
        <p:nvSpPr>
          <p:cNvPr id="81" name="Rectangle 80">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EF26F2B2-61B6-449F-AD75-30AD081E38B3}"/>
              </a:ext>
            </a:extLst>
          </p:cNvPr>
          <p:cNvSpPr>
            <a:spLocks noGrp="1"/>
          </p:cNvSpPr>
          <p:nvPr>
            <p:ph type="title"/>
          </p:nvPr>
        </p:nvSpPr>
        <p:spPr>
          <a:xfrm>
            <a:off x="6683828" y="1447800"/>
            <a:ext cx="4744583" cy="3643964"/>
          </a:xfrm>
        </p:spPr>
        <p:txBody>
          <a:bodyPr vert="horz" lIns="91440" tIns="45720" rIns="91440" bIns="45720" rtlCol="0" anchor="b">
            <a:noAutofit/>
          </a:bodyPr>
          <a:lstStyle/>
          <a:p>
            <a:r>
              <a:rPr lang="en-US" sz="3200" b="0" i="0" kern="1200" dirty="0">
                <a:solidFill>
                  <a:schemeClr val="tx2"/>
                </a:solidFill>
                <a:latin typeface="+mj-lt"/>
                <a:ea typeface="+mj-ea"/>
                <a:cs typeface="+mj-cs"/>
              </a:rPr>
              <a:t>In 2020, the WA State Legislature considered </a:t>
            </a:r>
            <a:r>
              <a:rPr lang="en-US" sz="3200" b="1" i="0" kern="1200" dirty="0">
                <a:solidFill>
                  <a:schemeClr val="tx2"/>
                </a:solidFill>
                <a:latin typeface="+mj-lt"/>
                <a:ea typeface="+mj-ea"/>
                <a:cs typeface="+mj-cs"/>
              </a:rPr>
              <a:t>2,233</a:t>
            </a:r>
            <a:r>
              <a:rPr lang="en-US" sz="3200" b="0" i="0" kern="1200" dirty="0">
                <a:solidFill>
                  <a:schemeClr val="tx2"/>
                </a:solidFill>
                <a:latin typeface="+mj-lt"/>
                <a:ea typeface="+mj-ea"/>
                <a:cs typeface="+mj-cs"/>
              </a:rPr>
              <a:t> bill introductions.  </a:t>
            </a:r>
            <a:br>
              <a:rPr lang="en-US" sz="3200" b="0" i="0" kern="1200" dirty="0">
                <a:solidFill>
                  <a:schemeClr val="tx2"/>
                </a:solidFill>
                <a:latin typeface="+mj-lt"/>
                <a:ea typeface="+mj-ea"/>
                <a:cs typeface="+mj-cs"/>
              </a:rPr>
            </a:br>
            <a:br>
              <a:rPr lang="en-US" sz="3200" b="0" i="0" kern="1200" dirty="0">
                <a:solidFill>
                  <a:schemeClr val="tx2"/>
                </a:solidFill>
                <a:latin typeface="+mj-lt"/>
                <a:ea typeface="+mj-ea"/>
                <a:cs typeface="+mj-cs"/>
              </a:rPr>
            </a:br>
            <a:r>
              <a:rPr lang="en-US" sz="3200" b="0" i="0" kern="1200" dirty="0">
                <a:solidFill>
                  <a:schemeClr val="tx2"/>
                </a:solidFill>
                <a:latin typeface="+mj-lt"/>
                <a:ea typeface="+mj-ea"/>
                <a:cs typeface="+mj-cs"/>
              </a:rPr>
              <a:t>Only </a:t>
            </a:r>
            <a:r>
              <a:rPr lang="en-US" sz="3200" b="1" dirty="0"/>
              <a:t>389</a:t>
            </a:r>
            <a:r>
              <a:rPr lang="en-US" sz="3200" b="1" i="0" kern="1200" dirty="0">
                <a:solidFill>
                  <a:schemeClr val="tx2"/>
                </a:solidFill>
                <a:latin typeface="+mj-lt"/>
                <a:ea typeface="+mj-ea"/>
                <a:cs typeface="+mj-cs"/>
              </a:rPr>
              <a:t> </a:t>
            </a:r>
            <a:r>
              <a:rPr lang="en-US" sz="3200" b="0" i="0" kern="1200" dirty="0">
                <a:solidFill>
                  <a:schemeClr val="tx2"/>
                </a:solidFill>
                <a:latin typeface="+mj-lt"/>
                <a:ea typeface="+mj-ea"/>
                <a:cs typeface="+mj-cs"/>
              </a:rPr>
              <a:t>became </a:t>
            </a:r>
            <a:r>
              <a:rPr lang="en-US" sz="3200" dirty="0"/>
              <a:t>law.</a:t>
            </a:r>
            <a:br>
              <a:rPr lang="en-US" sz="3200" dirty="0"/>
            </a:br>
            <a:br>
              <a:rPr lang="en-US" sz="3200" dirty="0"/>
            </a:br>
            <a:endParaRPr lang="en-US" sz="2400" b="0" i="0" kern="1200" dirty="0">
              <a:solidFill>
                <a:schemeClr val="tx2"/>
              </a:solidFill>
              <a:latin typeface="+mj-lt"/>
              <a:ea typeface="+mj-ea"/>
              <a:cs typeface="+mj-cs"/>
            </a:endParaRPr>
          </a:p>
        </p:txBody>
      </p:sp>
      <p:pic>
        <p:nvPicPr>
          <p:cNvPr id="3074" name="Picture 2" descr="Image result for lobbyist meme">
            <a:extLst>
              <a:ext uri="{FF2B5EF4-FFF2-40B4-BE49-F238E27FC236}">
                <a16:creationId xmlns:a16="http://schemas.microsoft.com/office/drawing/2014/main" id="{68787707-83AA-4F88-A975-5EA7F62BE612}"/>
              </a:ext>
            </a:extLst>
          </p:cNvPr>
          <p:cNvPicPr>
            <a:picLocks noGrp="1" noChangeAspect="1" noChangeArrowheads="1"/>
          </p:cNvPicPr>
          <p:nvPr>
            <p:ph idx="1"/>
          </p:nvPr>
        </p:nvPicPr>
        <p:blipFill>
          <a:blip r:embed="rId8">
            <a:extLst>
              <a:ext uri="{28A0092B-C50C-407E-A947-70E740481C1C}">
                <a14:useLocalDpi xmlns:a14="http://schemas.microsoft.com/office/drawing/2010/main"/>
              </a:ext>
            </a:extLst>
          </a:blip>
          <a:stretch>
            <a:fillRect/>
          </a:stretch>
        </p:blipFill>
        <p:spPr bwMode="auto">
          <a:xfrm>
            <a:off x="643854" y="703489"/>
            <a:ext cx="4802162" cy="4802162"/>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2915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09166FF1-88A3-40E0-A21B-C2F5F80F8DC9}"/>
              </a:ext>
            </a:extLst>
          </p:cNvPr>
          <p:cNvSpPr>
            <a:spLocks noGrp="1"/>
          </p:cNvSpPr>
          <p:nvPr>
            <p:ph type="title"/>
          </p:nvPr>
        </p:nvSpPr>
        <p:spPr>
          <a:xfrm>
            <a:off x="1103312" y="452718"/>
            <a:ext cx="8947522" cy="1400530"/>
          </a:xfrm>
        </p:spPr>
        <p:txBody>
          <a:bodyPr anchor="ctr">
            <a:normAutofit/>
          </a:bodyPr>
          <a:lstStyle/>
          <a:p>
            <a:r>
              <a:rPr lang="en-US" dirty="0">
                <a:solidFill>
                  <a:srgbClr val="FFFFFF"/>
                </a:solidFill>
              </a:rPr>
              <a:t>WA State Budgets</a:t>
            </a:r>
          </a:p>
        </p:txBody>
      </p:sp>
      <p:sp>
        <p:nvSpPr>
          <p:cNvPr id="3" name="Content Placeholder 2">
            <a:extLst>
              <a:ext uri="{FF2B5EF4-FFF2-40B4-BE49-F238E27FC236}">
                <a16:creationId xmlns:a16="http://schemas.microsoft.com/office/drawing/2014/main" id="{756A6633-D65C-4082-A7DC-B226EBC9CA94}"/>
              </a:ext>
            </a:extLst>
          </p:cNvPr>
          <p:cNvSpPr>
            <a:spLocks noGrp="1"/>
          </p:cNvSpPr>
          <p:nvPr>
            <p:ph idx="1"/>
          </p:nvPr>
        </p:nvSpPr>
        <p:spPr>
          <a:xfrm>
            <a:off x="1103312" y="2444818"/>
            <a:ext cx="10389252" cy="3782727"/>
          </a:xfrm>
        </p:spPr>
        <p:txBody>
          <a:bodyPr>
            <a:normAutofit/>
          </a:bodyPr>
          <a:lstStyle/>
          <a:p>
            <a:pPr>
              <a:lnSpc>
                <a:spcPct val="90000"/>
              </a:lnSpc>
            </a:pPr>
            <a:endParaRPr lang="en-US" sz="1700" dirty="0"/>
          </a:p>
          <a:p>
            <a:pPr>
              <a:lnSpc>
                <a:spcPct val="90000"/>
              </a:lnSpc>
            </a:pPr>
            <a:endParaRPr lang="en-US" sz="1700" dirty="0"/>
          </a:p>
        </p:txBody>
      </p:sp>
      <p:sp>
        <p:nvSpPr>
          <p:cNvPr id="9" name="TextBox 8">
            <a:extLst>
              <a:ext uri="{FF2B5EF4-FFF2-40B4-BE49-F238E27FC236}">
                <a16:creationId xmlns:a16="http://schemas.microsoft.com/office/drawing/2014/main" id="{F9150520-E1FB-48E8-9EF9-B6BEB9095A59}"/>
              </a:ext>
            </a:extLst>
          </p:cNvPr>
          <p:cNvSpPr txBox="1"/>
          <p:nvPr/>
        </p:nvSpPr>
        <p:spPr>
          <a:xfrm>
            <a:off x="272716" y="2740372"/>
            <a:ext cx="11646568" cy="3785652"/>
          </a:xfrm>
          <a:prstGeom prst="rect">
            <a:avLst/>
          </a:prstGeom>
          <a:noFill/>
        </p:spPr>
        <p:txBody>
          <a:bodyPr wrap="square">
            <a:spAutoFit/>
          </a:bodyPr>
          <a:lstStyle/>
          <a:p>
            <a:pPr marL="285750" indent="-285750">
              <a:buClr>
                <a:schemeClr val="tx2">
                  <a:lumMod val="60000"/>
                  <a:lumOff val="40000"/>
                </a:schemeClr>
              </a:buClr>
              <a:buFont typeface="Wingdings" panose="05000000000000000000" pitchFamily="2" charset="2"/>
              <a:buChar char="Ø"/>
            </a:pPr>
            <a:r>
              <a:rPr lang="en-US" sz="2000" b="1" dirty="0"/>
              <a:t>Operating</a:t>
            </a:r>
            <a:r>
              <a:rPr lang="en-US" sz="2000" dirty="0"/>
              <a:t>- Pays for day to day operational expenses of state. Revenue sources include tax revenues, dedicated tax and fee revenues, federal funds and miscellaneous (earned interest and lottery receipts)</a:t>
            </a:r>
          </a:p>
          <a:p>
            <a:pPr marL="285750" indent="-285750">
              <a:buClr>
                <a:schemeClr val="tx2">
                  <a:lumMod val="60000"/>
                  <a:lumOff val="40000"/>
                </a:schemeClr>
              </a:buClr>
              <a:buFont typeface="Wingdings" panose="05000000000000000000" pitchFamily="2" charset="2"/>
              <a:buChar char="Ø"/>
            </a:pPr>
            <a:endParaRPr lang="en-US" sz="2000" dirty="0"/>
          </a:p>
          <a:p>
            <a:pPr marL="285750" indent="-285750">
              <a:buClr>
                <a:schemeClr val="tx2">
                  <a:lumMod val="60000"/>
                  <a:lumOff val="40000"/>
                </a:schemeClr>
              </a:buClr>
              <a:buFont typeface="Wingdings" panose="05000000000000000000" pitchFamily="2" charset="2"/>
              <a:buChar char="Ø"/>
            </a:pPr>
            <a:r>
              <a:rPr lang="en-US" sz="2000" b="1" dirty="0"/>
              <a:t>Capital</a:t>
            </a:r>
            <a:r>
              <a:rPr lang="en-US" sz="2000" dirty="0"/>
              <a:t>- pays for major building, renovation and land acquisition projects. Primarily funded by general obligation bonds.</a:t>
            </a:r>
          </a:p>
          <a:p>
            <a:pPr marL="285750" indent="-285750">
              <a:buClr>
                <a:schemeClr val="tx2">
                  <a:lumMod val="60000"/>
                  <a:lumOff val="40000"/>
                </a:schemeClr>
              </a:buClr>
              <a:buFont typeface="Wingdings" panose="05000000000000000000" pitchFamily="2" charset="2"/>
              <a:buChar char="Ø"/>
            </a:pPr>
            <a:endParaRPr lang="en-US" sz="2000" dirty="0"/>
          </a:p>
          <a:p>
            <a:pPr marL="285750" indent="-285750">
              <a:buClr>
                <a:schemeClr val="tx2">
                  <a:lumMod val="60000"/>
                  <a:lumOff val="40000"/>
                </a:schemeClr>
              </a:buClr>
              <a:buFont typeface="Wingdings" panose="05000000000000000000" pitchFamily="2" charset="2"/>
              <a:buChar char="Ø"/>
            </a:pPr>
            <a:r>
              <a:rPr lang="en-US" sz="2000" b="1" dirty="0"/>
              <a:t>Transportation</a:t>
            </a:r>
            <a:r>
              <a:rPr lang="en-US" sz="2000" dirty="0"/>
              <a:t>- Pays for transportation operating and capital costs, such as maintaining, preserving, and improving the highway system; operating ferries; motor vehicle registration; and enforcing traffic laws on the state highway system. Primary sources of are gas taxes; federal funds; vehicle license, permits, and fees; bonds; ferry &amp; toll revenue; balances from previous biennium and other sources.</a:t>
            </a:r>
          </a:p>
        </p:txBody>
      </p:sp>
    </p:spTree>
    <p:extLst>
      <p:ext uri="{BB962C8B-B14F-4D97-AF65-F5344CB8AC3E}">
        <p14:creationId xmlns:p14="http://schemas.microsoft.com/office/powerpoint/2010/main" val="3540315337"/>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12828E75-B80D-4EE3-8901-551E79E721F4}"/>
              </a:ext>
            </a:extLst>
          </p:cNvPr>
          <p:cNvSpPr>
            <a:spLocks noGrp="1"/>
          </p:cNvSpPr>
          <p:nvPr>
            <p:ph type="title"/>
          </p:nvPr>
        </p:nvSpPr>
        <p:spPr>
          <a:xfrm>
            <a:off x="1103312" y="452718"/>
            <a:ext cx="8947522" cy="1400530"/>
          </a:xfrm>
        </p:spPr>
        <p:txBody>
          <a:bodyPr anchor="ctr">
            <a:normAutofit fontScale="90000"/>
          </a:bodyPr>
          <a:lstStyle/>
          <a:p>
            <a:pPr algn="ctr"/>
            <a:r>
              <a:rPr lang="en-US" sz="3100" dirty="0">
                <a:solidFill>
                  <a:srgbClr val="FFFFFF"/>
                </a:solidFill>
              </a:rPr>
              <a:t>2021-23 Operating Budget Landscape- </a:t>
            </a:r>
            <a:br>
              <a:rPr lang="en-US" dirty="0">
                <a:solidFill>
                  <a:srgbClr val="FFFFFF"/>
                </a:solidFill>
              </a:rPr>
            </a:br>
            <a:r>
              <a:rPr lang="en-US" dirty="0">
                <a:solidFill>
                  <a:srgbClr val="FFFFFF"/>
                </a:solidFill>
              </a:rPr>
              <a:t>3 Rs: </a:t>
            </a:r>
            <a:r>
              <a:rPr lang="en-US" b="1" dirty="0">
                <a:solidFill>
                  <a:srgbClr val="FFFFFF"/>
                </a:solidFill>
              </a:rPr>
              <a:t>Reductions-</a:t>
            </a:r>
            <a:r>
              <a:rPr lang="en-US" dirty="0">
                <a:solidFill>
                  <a:srgbClr val="FFFFFF"/>
                </a:solidFill>
              </a:rPr>
              <a:t>Reserves-Revenue</a:t>
            </a:r>
          </a:p>
        </p:txBody>
      </p:sp>
      <p:sp>
        <p:nvSpPr>
          <p:cNvPr id="3" name="Content Placeholder 2">
            <a:extLst>
              <a:ext uri="{FF2B5EF4-FFF2-40B4-BE49-F238E27FC236}">
                <a16:creationId xmlns:a16="http://schemas.microsoft.com/office/drawing/2014/main" id="{9C8D1B4E-820B-45A2-A3A3-69F7A993A8BD}"/>
              </a:ext>
            </a:extLst>
          </p:cNvPr>
          <p:cNvSpPr>
            <a:spLocks noGrp="1"/>
          </p:cNvSpPr>
          <p:nvPr>
            <p:ph idx="1"/>
          </p:nvPr>
        </p:nvSpPr>
        <p:spPr>
          <a:xfrm>
            <a:off x="1103312" y="2763520"/>
            <a:ext cx="8946541" cy="3484879"/>
          </a:xfrm>
        </p:spPr>
        <p:txBody>
          <a:bodyPr>
            <a:normAutofit/>
          </a:bodyPr>
          <a:lstStyle/>
          <a:p>
            <a:pPr>
              <a:buClr>
                <a:schemeClr val="tx2">
                  <a:lumMod val="60000"/>
                  <a:lumOff val="40000"/>
                </a:schemeClr>
              </a:buClr>
            </a:pPr>
            <a:r>
              <a:rPr lang="en-US" dirty="0"/>
              <a:t>2019-21 Op Supp. Budget: $53.4B (approx. 14% more than 2017-19)</a:t>
            </a:r>
          </a:p>
          <a:p>
            <a:pPr>
              <a:buClr>
                <a:schemeClr val="tx2">
                  <a:lumMod val="60000"/>
                  <a:lumOff val="40000"/>
                </a:schemeClr>
              </a:buClr>
            </a:pPr>
            <a:r>
              <a:rPr lang="en-US" dirty="0"/>
              <a:t>Governor vetoed 147 items, $235M reduction for 2020 and $210M in 21-23</a:t>
            </a:r>
          </a:p>
          <a:p>
            <a:pPr>
              <a:buClr>
                <a:schemeClr val="tx2">
                  <a:lumMod val="60000"/>
                  <a:lumOff val="40000"/>
                </a:schemeClr>
              </a:buClr>
            </a:pPr>
            <a:r>
              <a:rPr lang="en-US" dirty="0"/>
              <a:t>OFM directed state agencies to prepare 15% reductions for the remaining 2020 fiscal year and continue to plan for budget savings in preparation of the 2021-23 decision packages.</a:t>
            </a:r>
          </a:p>
          <a:p>
            <a:pPr>
              <a:buClr>
                <a:schemeClr val="tx2">
                  <a:lumMod val="60000"/>
                  <a:lumOff val="40000"/>
                </a:schemeClr>
              </a:buClr>
            </a:pPr>
            <a:r>
              <a:rPr lang="en-US" dirty="0"/>
              <a:t>Governor freezes pay raises and requires state employee furloughs</a:t>
            </a:r>
          </a:p>
          <a:p>
            <a:pPr>
              <a:buClr>
                <a:schemeClr val="tx2">
                  <a:lumMod val="60000"/>
                  <a:lumOff val="40000"/>
                </a:schemeClr>
              </a:buClr>
            </a:pPr>
            <a:r>
              <a:rPr lang="en-US" dirty="0"/>
              <a:t>Projected shortfall is approximately $4B through 2023</a:t>
            </a:r>
          </a:p>
          <a:p>
            <a:endParaRPr lang="en-US" dirty="0"/>
          </a:p>
        </p:txBody>
      </p:sp>
    </p:spTree>
    <p:extLst>
      <p:ext uri="{BB962C8B-B14F-4D97-AF65-F5344CB8AC3E}">
        <p14:creationId xmlns:p14="http://schemas.microsoft.com/office/powerpoint/2010/main" val="3534949133"/>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1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8" name="Rectangle 2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9"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0" name="Freeform: Shape 2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12828E75-B80D-4EE3-8901-551E79E721F4}"/>
              </a:ext>
            </a:extLst>
          </p:cNvPr>
          <p:cNvSpPr>
            <a:spLocks noGrp="1"/>
          </p:cNvSpPr>
          <p:nvPr>
            <p:ph type="title"/>
          </p:nvPr>
        </p:nvSpPr>
        <p:spPr>
          <a:xfrm>
            <a:off x="1103312" y="452718"/>
            <a:ext cx="8947522" cy="1400530"/>
          </a:xfrm>
        </p:spPr>
        <p:txBody>
          <a:bodyPr anchor="ctr">
            <a:normAutofit/>
          </a:bodyPr>
          <a:lstStyle/>
          <a:p>
            <a:pPr algn="ctr"/>
            <a:r>
              <a:rPr lang="en-US" sz="2800" dirty="0">
                <a:solidFill>
                  <a:srgbClr val="FFFFFF"/>
                </a:solidFill>
              </a:rPr>
              <a:t>2021-23 Budget Landscape- </a:t>
            </a:r>
            <a:br>
              <a:rPr lang="en-US" sz="3900" dirty="0">
                <a:solidFill>
                  <a:srgbClr val="FFFFFF"/>
                </a:solidFill>
              </a:rPr>
            </a:br>
            <a:r>
              <a:rPr lang="en-US" sz="3900" dirty="0">
                <a:solidFill>
                  <a:srgbClr val="FFFFFF"/>
                </a:solidFill>
              </a:rPr>
              <a:t>3 Rs: Reductions</a:t>
            </a:r>
            <a:r>
              <a:rPr lang="en-US" sz="3900" b="1" dirty="0">
                <a:solidFill>
                  <a:srgbClr val="FFFFFF"/>
                </a:solidFill>
              </a:rPr>
              <a:t>-Reserves-Revenu</a:t>
            </a:r>
            <a:r>
              <a:rPr lang="en-US" sz="3900" dirty="0">
                <a:solidFill>
                  <a:srgbClr val="FFFFFF"/>
                </a:solidFill>
              </a:rPr>
              <a:t>e</a:t>
            </a:r>
          </a:p>
        </p:txBody>
      </p:sp>
      <p:sp>
        <p:nvSpPr>
          <p:cNvPr id="3" name="Content Placeholder 2">
            <a:extLst>
              <a:ext uri="{FF2B5EF4-FFF2-40B4-BE49-F238E27FC236}">
                <a16:creationId xmlns:a16="http://schemas.microsoft.com/office/drawing/2014/main" id="{9C8D1B4E-820B-45A2-A3A3-69F7A993A8BD}"/>
              </a:ext>
            </a:extLst>
          </p:cNvPr>
          <p:cNvSpPr>
            <a:spLocks noGrp="1"/>
          </p:cNvSpPr>
          <p:nvPr>
            <p:ph idx="1"/>
          </p:nvPr>
        </p:nvSpPr>
        <p:spPr>
          <a:xfrm>
            <a:off x="1103312" y="2763520"/>
            <a:ext cx="9426726" cy="3484879"/>
          </a:xfrm>
        </p:spPr>
        <p:txBody>
          <a:bodyPr>
            <a:normAutofit/>
          </a:bodyPr>
          <a:lstStyle/>
          <a:p>
            <a:pPr>
              <a:buClr>
                <a:schemeClr val="tx2"/>
              </a:buClr>
            </a:pPr>
            <a:r>
              <a:rPr lang="en-US" dirty="0"/>
              <a:t>Reserves/Reversions</a:t>
            </a:r>
          </a:p>
          <a:p>
            <a:pPr lvl="1">
              <a:buClr>
                <a:schemeClr val="tx2"/>
              </a:buClr>
            </a:pPr>
            <a:r>
              <a:rPr lang="en-US" dirty="0"/>
              <a:t>Budget Stabilization Account $2B</a:t>
            </a:r>
          </a:p>
          <a:p>
            <a:pPr lvl="1">
              <a:buClr>
                <a:schemeClr val="tx2"/>
              </a:buClr>
            </a:pPr>
            <a:r>
              <a:rPr lang="en-US" dirty="0"/>
              <a:t>Reversions: caseloads, other savings $570M (vs.$187M)</a:t>
            </a:r>
          </a:p>
          <a:p>
            <a:pPr>
              <a:buClr>
                <a:schemeClr val="tx2"/>
              </a:buClr>
            </a:pPr>
            <a:r>
              <a:rPr lang="en-US" dirty="0"/>
              <a:t>Revenue is less than February 2020 but not as low as June 2020 ($380M)</a:t>
            </a:r>
          </a:p>
          <a:p>
            <a:pPr>
              <a:buClr>
                <a:schemeClr val="tx2"/>
              </a:buClr>
            </a:pPr>
            <a:r>
              <a:rPr lang="en-US" dirty="0"/>
              <a:t>Federal support was $4.2B in unanticipated receipts (CARES, FEMA)</a:t>
            </a:r>
          </a:p>
          <a:p>
            <a:pPr>
              <a:buClr>
                <a:schemeClr val="tx2"/>
              </a:buClr>
            </a:pPr>
            <a:r>
              <a:rPr lang="en-US" dirty="0"/>
              <a:t>Unknown factors: additional federal support, future economic forecasts, state emergency funding needs, policy level investments, other resources (new revenue ideas, fund transfers)</a:t>
            </a:r>
          </a:p>
        </p:txBody>
      </p:sp>
    </p:spTree>
    <p:extLst>
      <p:ext uri="{BB962C8B-B14F-4D97-AF65-F5344CB8AC3E}">
        <p14:creationId xmlns:p14="http://schemas.microsoft.com/office/powerpoint/2010/main" val="2148726363"/>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1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8" name="Rectangle 2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9"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0" name="Freeform: Shape 2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12828E75-B80D-4EE3-8901-551E79E721F4}"/>
              </a:ext>
            </a:extLst>
          </p:cNvPr>
          <p:cNvSpPr>
            <a:spLocks noGrp="1"/>
          </p:cNvSpPr>
          <p:nvPr>
            <p:ph type="title"/>
          </p:nvPr>
        </p:nvSpPr>
        <p:spPr>
          <a:xfrm>
            <a:off x="1103312" y="452718"/>
            <a:ext cx="8947522" cy="1400530"/>
          </a:xfrm>
        </p:spPr>
        <p:txBody>
          <a:bodyPr anchor="ctr">
            <a:normAutofit fontScale="90000"/>
          </a:bodyPr>
          <a:lstStyle/>
          <a:p>
            <a:pPr algn="ctr"/>
            <a:r>
              <a:rPr lang="en-US" sz="4400" dirty="0">
                <a:solidFill>
                  <a:srgbClr val="FFFFFF"/>
                </a:solidFill>
              </a:rPr>
              <a:t>2021-23 Transportation and Capital </a:t>
            </a:r>
            <a:br>
              <a:rPr lang="en-US" sz="4400" dirty="0">
                <a:solidFill>
                  <a:srgbClr val="FFFFFF"/>
                </a:solidFill>
              </a:rPr>
            </a:br>
            <a:r>
              <a:rPr lang="en-US" sz="4400" dirty="0">
                <a:solidFill>
                  <a:srgbClr val="FFFFFF"/>
                </a:solidFill>
              </a:rPr>
              <a:t>Budget Landscape</a:t>
            </a:r>
            <a:br>
              <a:rPr lang="en-US" sz="3900" dirty="0">
                <a:solidFill>
                  <a:srgbClr val="FFFFFF"/>
                </a:solidFill>
              </a:rPr>
            </a:br>
            <a:endParaRPr lang="en-US" sz="3900" dirty="0">
              <a:solidFill>
                <a:srgbClr val="FFFFFF"/>
              </a:solidFill>
            </a:endParaRPr>
          </a:p>
        </p:txBody>
      </p:sp>
      <p:sp>
        <p:nvSpPr>
          <p:cNvPr id="3" name="Content Placeholder 2">
            <a:extLst>
              <a:ext uri="{FF2B5EF4-FFF2-40B4-BE49-F238E27FC236}">
                <a16:creationId xmlns:a16="http://schemas.microsoft.com/office/drawing/2014/main" id="{9C8D1B4E-820B-45A2-A3A3-69F7A993A8BD}"/>
              </a:ext>
            </a:extLst>
          </p:cNvPr>
          <p:cNvSpPr>
            <a:spLocks noGrp="1"/>
          </p:cNvSpPr>
          <p:nvPr>
            <p:ph idx="1"/>
          </p:nvPr>
        </p:nvSpPr>
        <p:spPr>
          <a:xfrm>
            <a:off x="1103312" y="2763520"/>
            <a:ext cx="4152082" cy="3484879"/>
          </a:xfrm>
        </p:spPr>
        <p:txBody>
          <a:bodyPr>
            <a:normAutofit/>
          </a:bodyPr>
          <a:lstStyle/>
          <a:p>
            <a:pPr marL="0" indent="0">
              <a:buNone/>
            </a:pPr>
            <a:r>
              <a:rPr lang="en-US" b="1" dirty="0"/>
              <a:t>TRANSPORTATION</a:t>
            </a:r>
          </a:p>
          <a:p>
            <a:pPr>
              <a:buClr>
                <a:schemeClr val="tx2"/>
              </a:buClr>
            </a:pPr>
            <a:r>
              <a:rPr lang="en-US" dirty="0"/>
              <a:t>Will be a challenge</a:t>
            </a:r>
          </a:p>
          <a:p>
            <a:pPr>
              <a:buClr>
                <a:schemeClr val="tx2"/>
              </a:buClr>
            </a:pPr>
            <a:r>
              <a:rPr lang="en-US" dirty="0"/>
              <a:t>Can’t maintain existing assets</a:t>
            </a:r>
          </a:p>
          <a:p>
            <a:pPr>
              <a:buClr>
                <a:schemeClr val="tx2"/>
              </a:buClr>
            </a:pPr>
            <a:r>
              <a:rPr lang="en-US" dirty="0"/>
              <a:t>I-976 and multi-modal account</a:t>
            </a:r>
          </a:p>
          <a:p>
            <a:pPr>
              <a:buClr>
                <a:schemeClr val="tx2"/>
              </a:buClr>
            </a:pPr>
            <a:r>
              <a:rPr lang="en-US" dirty="0"/>
              <a:t>Culvert injunction</a:t>
            </a:r>
          </a:p>
          <a:p>
            <a:pPr>
              <a:buClr>
                <a:schemeClr val="tx2"/>
              </a:buClr>
            </a:pPr>
            <a:r>
              <a:rPr lang="en-US" dirty="0"/>
              <a:t>Without new money, projects will be delayed, cut or stopped</a:t>
            </a:r>
          </a:p>
          <a:p>
            <a:pPr marL="0" indent="0">
              <a:buClr>
                <a:schemeClr val="tx2"/>
              </a:buClr>
              <a:buNone/>
            </a:pPr>
            <a:endParaRPr lang="en-US" dirty="0"/>
          </a:p>
        </p:txBody>
      </p:sp>
      <p:sp>
        <p:nvSpPr>
          <p:cNvPr id="11" name="Content Placeholder 5">
            <a:extLst>
              <a:ext uri="{FF2B5EF4-FFF2-40B4-BE49-F238E27FC236}">
                <a16:creationId xmlns:a16="http://schemas.microsoft.com/office/drawing/2014/main" id="{34D1F67B-2C23-4095-9DF7-70B799E14BEA}"/>
              </a:ext>
            </a:extLst>
          </p:cNvPr>
          <p:cNvSpPr txBox="1">
            <a:spLocks/>
          </p:cNvSpPr>
          <p:nvPr/>
        </p:nvSpPr>
        <p:spPr>
          <a:xfrm>
            <a:off x="6096000" y="2734281"/>
            <a:ext cx="5925954" cy="3368136"/>
          </a:xfrm>
          <a:prstGeom prst="rect">
            <a:avLst/>
          </a:prstGeom>
        </p:spPr>
        <p:txBody>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n-US" b="1" dirty="0"/>
              <a:t>CAPITAL</a:t>
            </a:r>
          </a:p>
          <a:p>
            <a:pPr>
              <a:buClr>
                <a:schemeClr val="tx2"/>
              </a:buClr>
            </a:pPr>
            <a:r>
              <a:rPr lang="en-US" dirty="0"/>
              <a:t>Invest in shovel ready projects (jobs) statewide</a:t>
            </a:r>
          </a:p>
          <a:p>
            <a:pPr>
              <a:buClr>
                <a:schemeClr val="tx2"/>
              </a:buClr>
            </a:pPr>
            <a:r>
              <a:rPr lang="en-US" dirty="0"/>
              <a:t>2019-21 authorized $3.2 B in projects</a:t>
            </a:r>
          </a:p>
          <a:p>
            <a:pPr>
              <a:buClr>
                <a:schemeClr val="tx2"/>
              </a:buClr>
            </a:pPr>
            <a:r>
              <a:rPr lang="en-US" dirty="0"/>
              <a:t>2021-23 estimated bond capacity is $3.3B</a:t>
            </a:r>
          </a:p>
          <a:p>
            <a:pPr>
              <a:buClr>
                <a:schemeClr val="tx2"/>
              </a:buClr>
            </a:pPr>
            <a:r>
              <a:rPr lang="en-US" dirty="0"/>
              <a:t>Bond capacity related to operating budget</a:t>
            </a:r>
          </a:p>
          <a:p>
            <a:pPr>
              <a:buClr>
                <a:schemeClr val="tx2"/>
              </a:buClr>
            </a:pPr>
            <a:r>
              <a:rPr lang="en-US" dirty="0"/>
              <a:t>Proposal to adjust bond capacity for capital investments</a:t>
            </a:r>
          </a:p>
          <a:p>
            <a:endParaRPr lang="en-US" dirty="0"/>
          </a:p>
          <a:p>
            <a:pPr marL="0" indent="0">
              <a:buFont typeface="Wingdings 3" charset="2"/>
              <a:buNone/>
            </a:pPr>
            <a:endParaRPr lang="en-US" dirty="0"/>
          </a:p>
        </p:txBody>
      </p:sp>
    </p:spTree>
    <p:extLst>
      <p:ext uri="{BB962C8B-B14F-4D97-AF65-F5344CB8AC3E}">
        <p14:creationId xmlns:p14="http://schemas.microsoft.com/office/powerpoint/2010/main" val="4263024959"/>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9787B81-C7DF-412B-A405-EF4454012D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9A1C393-4902-4E21-9168-29D18925BF65}"/>
              </a:ext>
            </a:extLst>
          </p:cNvPr>
          <p:cNvPicPr>
            <a:picLocks noChangeAspect="1"/>
          </p:cNvPicPr>
          <p:nvPr/>
        </p:nvPicPr>
        <p:blipFill rotWithShape="1">
          <a:blip r:embed="rId3" cstate="hqprint">
            <a:alphaModFix amt="35000"/>
            <a:extLst>
              <a:ext uri="{28A0092B-C50C-407E-A947-70E740481C1C}">
                <a14:useLocalDpi xmlns:a14="http://schemas.microsoft.com/office/drawing/2010/main"/>
              </a:ext>
            </a:extLst>
          </a:blip>
          <a:srcRect/>
          <a:stretch/>
        </p:blipFill>
        <p:spPr>
          <a:xfrm>
            <a:off x="20" y="0"/>
            <a:ext cx="12191980" cy="6858000"/>
          </a:xfrm>
          <a:prstGeom prst="rect">
            <a:avLst/>
          </a:prstGeom>
        </p:spPr>
      </p:pic>
      <p:sp>
        <p:nvSpPr>
          <p:cNvPr id="2" name="Title 1">
            <a:extLst>
              <a:ext uri="{FF2B5EF4-FFF2-40B4-BE49-F238E27FC236}">
                <a16:creationId xmlns:a16="http://schemas.microsoft.com/office/drawing/2014/main" id="{12828E75-B80D-4EE3-8901-551E79E721F4}"/>
              </a:ext>
            </a:extLst>
          </p:cNvPr>
          <p:cNvSpPr>
            <a:spLocks noGrp="1"/>
          </p:cNvSpPr>
          <p:nvPr>
            <p:ph type="title"/>
          </p:nvPr>
        </p:nvSpPr>
        <p:spPr>
          <a:xfrm>
            <a:off x="646111" y="452718"/>
            <a:ext cx="9404723" cy="1400530"/>
          </a:xfrm>
        </p:spPr>
        <p:txBody>
          <a:bodyPr>
            <a:normAutofit/>
          </a:bodyPr>
          <a:lstStyle/>
          <a:p>
            <a:r>
              <a:rPr lang="en-US"/>
              <a:t>2020-21 Political Landscape</a:t>
            </a:r>
          </a:p>
        </p:txBody>
      </p:sp>
      <p:sp>
        <p:nvSpPr>
          <p:cNvPr id="3" name="Content Placeholder 2">
            <a:extLst>
              <a:ext uri="{FF2B5EF4-FFF2-40B4-BE49-F238E27FC236}">
                <a16:creationId xmlns:a16="http://schemas.microsoft.com/office/drawing/2014/main" id="{9C8D1B4E-820B-45A2-A3A3-69F7A993A8BD}"/>
              </a:ext>
            </a:extLst>
          </p:cNvPr>
          <p:cNvSpPr>
            <a:spLocks noGrp="1"/>
          </p:cNvSpPr>
          <p:nvPr>
            <p:ph idx="1"/>
          </p:nvPr>
        </p:nvSpPr>
        <p:spPr>
          <a:xfrm>
            <a:off x="949308" y="1581280"/>
            <a:ext cx="8946541" cy="4195481"/>
          </a:xfrm>
        </p:spPr>
        <p:txBody>
          <a:bodyPr>
            <a:normAutofit/>
          </a:bodyPr>
          <a:lstStyle/>
          <a:p>
            <a:pPr>
              <a:buClr>
                <a:schemeClr val="tx2">
                  <a:lumMod val="60000"/>
                  <a:lumOff val="40000"/>
                </a:schemeClr>
              </a:buClr>
            </a:pPr>
            <a:r>
              <a:rPr lang="en-US" sz="2400" dirty="0"/>
              <a:t>Elections</a:t>
            </a:r>
          </a:p>
          <a:p>
            <a:pPr>
              <a:buClr>
                <a:schemeClr val="tx2">
                  <a:lumMod val="60000"/>
                  <a:lumOff val="40000"/>
                </a:schemeClr>
              </a:buClr>
            </a:pPr>
            <a:r>
              <a:rPr lang="en-US" sz="2400" dirty="0"/>
              <a:t>Budgets</a:t>
            </a:r>
          </a:p>
          <a:p>
            <a:pPr>
              <a:buClr>
                <a:schemeClr val="tx2">
                  <a:lumMod val="60000"/>
                  <a:lumOff val="40000"/>
                </a:schemeClr>
              </a:buClr>
            </a:pPr>
            <a:r>
              <a:rPr lang="en-US" sz="2400" dirty="0"/>
              <a:t>Address response to COVID-19? </a:t>
            </a:r>
          </a:p>
          <a:p>
            <a:pPr>
              <a:buClr>
                <a:schemeClr val="tx2">
                  <a:lumMod val="60000"/>
                  <a:lumOff val="40000"/>
                </a:schemeClr>
              </a:buClr>
            </a:pPr>
            <a:r>
              <a:rPr lang="en-US" sz="2400" dirty="0"/>
              <a:t>Advance Economic Recovery?</a:t>
            </a:r>
          </a:p>
          <a:p>
            <a:pPr>
              <a:buClr>
                <a:schemeClr val="tx2">
                  <a:lumMod val="60000"/>
                  <a:lumOff val="40000"/>
                </a:schemeClr>
              </a:buClr>
            </a:pPr>
            <a:r>
              <a:rPr lang="en-US" sz="2400" dirty="0"/>
              <a:t>Advance Racial Equity?</a:t>
            </a:r>
          </a:p>
          <a:p>
            <a:pPr>
              <a:buClr>
                <a:schemeClr val="tx2">
                  <a:lumMod val="60000"/>
                  <a:lumOff val="40000"/>
                </a:schemeClr>
              </a:buClr>
            </a:pPr>
            <a:r>
              <a:rPr lang="en-US" sz="2400" dirty="0"/>
              <a:t>Address the global Climate crisis?</a:t>
            </a:r>
          </a:p>
        </p:txBody>
      </p:sp>
    </p:spTree>
    <p:extLst>
      <p:ext uri="{BB962C8B-B14F-4D97-AF65-F5344CB8AC3E}">
        <p14:creationId xmlns:p14="http://schemas.microsoft.com/office/powerpoint/2010/main" val="1848225312"/>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C516F9-0868-4907-A640-8C7288D66429}"/>
              </a:ext>
            </a:extLst>
          </p:cNvPr>
          <p:cNvSpPr>
            <a:spLocks noGrp="1"/>
          </p:cNvSpPr>
          <p:nvPr>
            <p:ph type="title"/>
          </p:nvPr>
        </p:nvSpPr>
        <p:spPr/>
        <p:txBody>
          <a:bodyPr/>
          <a:lstStyle/>
          <a:p>
            <a:r>
              <a:rPr lang="en-US" dirty="0"/>
              <a:t>Advocacy Types</a:t>
            </a:r>
          </a:p>
        </p:txBody>
      </p:sp>
      <p:sp>
        <p:nvSpPr>
          <p:cNvPr id="5" name="Text Placeholder 4">
            <a:extLst>
              <a:ext uri="{FF2B5EF4-FFF2-40B4-BE49-F238E27FC236}">
                <a16:creationId xmlns:a16="http://schemas.microsoft.com/office/drawing/2014/main" id="{2B9BC5A2-AB82-4E85-8360-47E8DAD1D535}"/>
              </a:ext>
            </a:extLst>
          </p:cNvPr>
          <p:cNvSpPr>
            <a:spLocks noGrp="1"/>
          </p:cNvSpPr>
          <p:nvPr>
            <p:ph type="body" idx="1"/>
          </p:nvPr>
        </p:nvSpPr>
        <p:spPr>
          <a:xfrm>
            <a:off x="5654496" y="1152983"/>
            <a:ext cx="4396338" cy="576262"/>
          </a:xfrm>
        </p:spPr>
        <p:txBody>
          <a:bodyPr/>
          <a:lstStyle/>
          <a:p>
            <a:r>
              <a:rPr lang="en-US" dirty="0"/>
              <a:t>Direct &amp; Grassroots</a:t>
            </a:r>
          </a:p>
        </p:txBody>
      </p:sp>
      <p:sp>
        <p:nvSpPr>
          <p:cNvPr id="3" name="Content Placeholder 2">
            <a:extLst>
              <a:ext uri="{FF2B5EF4-FFF2-40B4-BE49-F238E27FC236}">
                <a16:creationId xmlns:a16="http://schemas.microsoft.com/office/drawing/2014/main" id="{472CBB0C-0599-4504-B4FB-BDF6FDFFD14B}"/>
              </a:ext>
            </a:extLst>
          </p:cNvPr>
          <p:cNvSpPr>
            <a:spLocks noGrp="1"/>
          </p:cNvSpPr>
          <p:nvPr>
            <p:ph sz="half" idx="2"/>
          </p:nvPr>
        </p:nvSpPr>
        <p:spPr>
          <a:xfrm>
            <a:off x="5654495" y="2100713"/>
            <a:ext cx="4396339" cy="3741738"/>
          </a:xfrm>
        </p:spPr>
        <p:txBody>
          <a:bodyPr>
            <a:normAutofit lnSpcReduction="10000"/>
          </a:bodyPr>
          <a:lstStyle/>
          <a:p>
            <a:pPr>
              <a:lnSpc>
                <a:spcPct val="90000"/>
              </a:lnSpc>
            </a:pPr>
            <a:r>
              <a:rPr lang="en-US" sz="2000" b="1" dirty="0"/>
              <a:t>Direct lobbying </a:t>
            </a:r>
            <a:r>
              <a:rPr lang="en-US" sz="2000" dirty="0"/>
              <a:t>involves a person telling her views to someone directly involved with developing legislation. </a:t>
            </a:r>
          </a:p>
          <a:p>
            <a:pPr>
              <a:lnSpc>
                <a:spcPct val="90000"/>
              </a:lnSpc>
            </a:pPr>
            <a:r>
              <a:rPr lang="en-US" sz="2000" b="1" dirty="0"/>
              <a:t>Grassroots lobbying</a:t>
            </a:r>
            <a:r>
              <a:rPr lang="en-US" sz="2000" dirty="0"/>
              <a:t> communicates a particular view regarding a specific legislative proposal to the general public and persuades citizens to relay this view to their local legislators.</a:t>
            </a:r>
          </a:p>
          <a:p>
            <a:endParaRPr lang="en-US" dirty="0"/>
          </a:p>
        </p:txBody>
      </p:sp>
      <p:sp>
        <p:nvSpPr>
          <p:cNvPr id="6" name="Text Placeholder 5">
            <a:extLst>
              <a:ext uri="{FF2B5EF4-FFF2-40B4-BE49-F238E27FC236}">
                <a16:creationId xmlns:a16="http://schemas.microsoft.com/office/drawing/2014/main" id="{DE847196-950F-4C0D-A51C-87EE11B8DBAD}"/>
              </a:ext>
            </a:extLst>
          </p:cNvPr>
          <p:cNvSpPr>
            <a:spLocks noGrp="1"/>
          </p:cNvSpPr>
          <p:nvPr>
            <p:ph type="body" sz="quarter" idx="3"/>
          </p:nvPr>
        </p:nvSpPr>
        <p:spPr>
          <a:xfrm>
            <a:off x="1258156" y="1161457"/>
            <a:ext cx="4396339" cy="576262"/>
          </a:xfrm>
        </p:spPr>
        <p:txBody>
          <a:bodyPr/>
          <a:lstStyle/>
          <a:p>
            <a:r>
              <a:rPr lang="en-US" dirty="0"/>
              <a:t>Education vs Lobbying</a:t>
            </a:r>
          </a:p>
        </p:txBody>
      </p:sp>
      <p:sp>
        <p:nvSpPr>
          <p:cNvPr id="7" name="Content Placeholder 6">
            <a:extLst>
              <a:ext uri="{FF2B5EF4-FFF2-40B4-BE49-F238E27FC236}">
                <a16:creationId xmlns:a16="http://schemas.microsoft.com/office/drawing/2014/main" id="{146D93E3-3A64-4905-8E59-9A95B573D8D5}"/>
              </a:ext>
            </a:extLst>
          </p:cNvPr>
          <p:cNvSpPr>
            <a:spLocks noGrp="1"/>
          </p:cNvSpPr>
          <p:nvPr>
            <p:ph sz="quarter" idx="4"/>
          </p:nvPr>
        </p:nvSpPr>
        <p:spPr>
          <a:xfrm>
            <a:off x="1112937" y="2100713"/>
            <a:ext cx="4396339" cy="3741738"/>
          </a:xfrm>
        </p:spPr>
        <p:txBody>
          <a:bodyPr>
            <a:normAutofit lnSpcReduction="10000"/>
          </a:bodyPr>
          <a:lstStyle/>
          <a:p>
            <a:r>
              <a:rPr lang="en-US" sz="2000" b="1" dirty="0"/>
              <a:t>Education </a:t>
            </a:r>
            <a:r>
              <a:rPr lang="en-US" sz="2000" dirty="0"/>
              <a:t>describes your program’s success and would include an overview, goals, budgets, people served, grants/awards. Highlight important policies and funding sources/</a:t>
            </a:r>
          </a:p>
          <a:p>
            <a:r>
              <a:rPr lang="en-US" sz="2000" b="1" dirty="0"/>
              <a:t>Lobbying</a:t>
            </a:r>
            <a:r>
              <a:rPr lang="en-US" sz="2000" dirty="0"/>
              <a:t> includes education and influences legislation by communicating a specific position or request a specific action on legislation. </a:t>
            </a:r>
          </a:p>
        </p:txBody>
      </p:sp>
    </p:spTree>
    <p:extLst>
      <p:ext uri="{BB962C8B-B14F-4D97-AF65-F5344CB8AC3E}">
        <p14:creationId xmlns:p14="http://schemas.microsoft.com/office/powerpoint/2010/main" val="553969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29F7D-71E0-411D-8DE2-4C9182989D32}"/>
              </a:ext>
            </a:extLst>
          </p:cNvPr>
          <p:cNvSpPr>
            <a:spLocks noGrp="1"/>
          </p:cNvSpPr>
          <p:nvPr>
            <p:ph type="title"/>
          </p:nvPr>
        </p:nvSpPr>
        <p:spPr>
          <a:xfrm>
            <a:off x="1154953" y="138764"/>
            <a:ext cx="8825659" cy="823762"/>
          </a:xfrm>
        </p:spPr>
        <p:txBody>
          <a:bodyPr/>
          <a:lstStyle/>
          <a:p>
            <a:r>
              <a:rPr lang="en-US" dirty="0"/>
              <a:t>CDs CAN:</a:t>
            </a:r>
          </a:p>
        </p:txBody>
      </p:sp>
      <p:sp>
        <p:nvSpPr>
          <p:cNvPr id="3" name="Text Placeholder 2">
            <a:extLst>
              <a:ext uri="{FF2B5EF4-FFF2-40B4-BE49-F238E27FC236}">
                <a16:creationId xmlns:a16="http://schemas.microsoft.com/office/drawing/2014/main" id="{E6164A3E-2417-40E1-9DBB-C11C98F1B15D}"/>
              </a:ext>
            </a:extLst>
          </p:cNvPr>
          <p:cNvSpPr>
            <a:spLocks noGrp="1"/>
          </p:cNvSpPr>
          <p:nvPr>
            <p:ph type="body" sz="half" idx="2"/>
          </p:nvPr>
        </p:nvSpPr>
        <p:spPr>
          <a:xfrm>
            <a:off x="1154954" y="1078029"/>
            <a:ext cx="8825659" cy="4941771"/>
          </a:xfrm>
        </p:spPr>
        <p:txBody>
          <a:bodyPr>
            <a:normAutofit lnSpcReduction="10000"/>
          </a:bodyPr>
          <a:lstStyle/>
          <a:p>
            <a:pPr marL="285750" indent="-285750">
              <a:buFont typeface="Wingdings" panose="05000000000000000000" pitchFamily="2" charset="2"/>
              <a:buChar char="Ø"/>
            </a:pPr>
            <a:r>
              <a:rPr lang="en-US" b="1" dirty="0"/>
              <a:t>Educate</a:t>
            </a:r>
            <a:r>
              <a:rPr lang="en-US" dirty="0"/>
              <a:t> on various issues and their impact.</a:t>
            </a:r>
          </a:p>
          <a:p>
            <a:pPr marL="285750" indent="-285750">
              <a:buFont typeface="Wingdings" panose="05000000000000000000" pitchFamily="2" charset="2"/>
              <a:buChar char="Ø"/>
            </a:pPr>
            <a:r>
              <a:rPr lang="en-US" b="1" dirty="0"/>
              <a:t>Meet with a non-legislative group</a:t>
            </a:r>
            <a:r>
              <a:rPr lang="en-US" dirty="0"/>
              <a:t>, such as a school board, the state board of health, a chamber of commerce, a civic club, police chief, a trade association, etc.</a:t>
            </a:r>
          </a:p>
          <a:p>
            <a:pPr marL="285750" indent="-285750">
              <a:buFont typeface="Wingdings" panose="05000000000000000000" pitchFamily="2" charset="2"/>
              <a:buChar char="Ø"/>
            </a:pPr>
            <a:r>
              <a:rPr lang="en-US" b="1" dirty="0"/>
              <a:t>Host or attend</a:t>
            </a:r>
            <a:r>
              <a:rPr lang="en-US" dirty="0"/>
              <a:t> appreciation luncheons, breakfasts, legislative wrap-up sessions and the like.</a:t>
            </a:r>
          </a:p>
          <a:p>
            <a:pPr marL="285750" indent="-285750">
              <a:buFont typeface="Wingdings" panose="05000000000000000000" pitchFamily="2" charset="2"/>
              <a:buChar char="Ø"/>
            </a:pPr>
            <a:r>
              <a:rPr lang="en-US" b="1" dirty="0"/>
              <a:t>Sponsor a candidates' forum</a:t>
            </a:r>
            <a:r>
              <a:rPr lang="en-US" dirty="0"/>
              <a:t>, as long as you do not endorse a candidate or take a position on an issue to be voted on, such as a referendum or constitutional amendment.</a:t>
            </a:r>
          </a:p>
          <a:p>
            <a:pPr marL="285750" indent="-285750">
              <a:buFont typeface="Wingdings" panose="05000000000000000000" pitchFamily="2" charset="2"/>
              <a:buChar char="Ø"/>
            </a:pPr>
            <a:r>
              <a:rPr lang="en-US" b="1" dirty="0"/>
              <a:t>Inform legislators </a:t>
            </a:r>
            <a:r>
              <a:rPr lang="en-US" dirty="0"/>
              <a:t>about the results of nonpartisan analysis, study or research.</a:t>
            </a:r>
          </a:p>
          <a:p>
            <a:pPr marL="285750" indent="-285750">
              <a:buFont typeface="Wingdings" panose="05000000000000000000" pitchFamily="2" charset="2"/>
              <a:buChar char="Ø"/>
            </a:pPr>
            <a:r>
              <a:rPr lang="en-US" dirty="0"/>
              <a:t>Inform collaborative members about legislation.</a:t>
            </a:r>
          </a:p>
          <a:p>
            <a:pPr marL="285750" indent="-285750">
              <a:buFont typeface="Wingdings" panose="05000000000000000000" pitchFamily="2" charset="2"/>
              <a:buChar char="Ø"/>
            </a:pPr>
            <a:r>
              <a:rPr lang="en-US" b="1" dirty="0"/>
              <a:t>Write a letter </a:t>
            </a:r>
            <a:r>
              <a:rPr lang="en-US" dirty="0"/>
              <a:t>that provides general education on an issue, but does not include a call to action on specific legislation.</a:t>
            </a:r>
          </a:p>
          <a:p>
            <a:pPr marL="285750" indent="-285750">
              <a:buFont typeface="Wingdings" panose="05000000000000000000" pitchFamily="2" charset="2"/>
              <a:buChar char="Ø"/>
            </a:pPr>
            <a:r>
              <a:rPr lang="en-US" b="1" dirty="0"/>
              <a:t>Answer</a:t>
            </a:r>
            <a:r>
              <a:rPr lang="en-US" dirty="0"/>
              <a:t> fully and directly if asked about a specific bill by an elected representative or their staff.</a:t>
            </a:r>
          </a:p>
        </p:txBody>
      </p:sp>
    </p:spTree>
    <p:extLst>
      <p:ext uri="{BB962C8B-B14F-4D97-AF65-F5344CB8AC3E}">
        <p14:creationId xmlns:p14="http://schemas.microsoft.com/office/powerpoint/2010/main" val="936023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29F7D-71E0-411D-8DE2-4C9182989D32}"/>
              </a:ext>
            </a:extLst>
          </p:cNvPr>
          <p:cNvSpPr>
            <a:spLocks noGrp="1"/>
          </p:cNvSpPr>
          <p:nvPr>
            <p:ph type="title"/>
          </p:nvPr>
        </p:nvSpPr>
        <p:spPr>
          <a:xfrm>
            <a:off x="1154953" y="138764"/>
            <a:ext cx="8825659" cy="823762"/>
          </a:xfrm>
        </p:spPr>
        <p:txBody>
          <a:bodyPr/>
          <a:lstStyle/>
          <a:p>
            <a:r>
              <a:rPr lang="en-US" dirty="0"/>
              <a:t>CDs CANNOT:</a:t>
            </a:r>
          </a:p>
        </p:txBody>
      </p:sp>
      <p:sp>
        <p:nvSpPr>
          <p:cNvPr id="3" name="Text Placeholder 2">
            <a:extLst>
              <a:ext uri="{FF2B5EF4-FFF2-40B4-BE49-F238E27FC236}">
                <a16:creationId xmlns:a16="http://schemas.microsoft.com/office/drawing/2014/main" id="{E6164A3E-2417-40E1-9DBB-C11C98F1B15D}"/>
              </a:ext>
            </a:extLst>
          </p:cNvPr>
          <p:cNvSpPr>
            <a:spLocks noGrp="1"/>
          </p:cNvSpPr>
          <p:nvPr>
            <p:ph type="body" sz="half" idx="2"/>
          </p:nvPr>
        </p:nvSpPr>
        <p:spPr>
          <a:xfrm>
            <a:off x="1154954" y="1078029"/>
            <a:ext cx="8825659" cy="4941771"/>
          </a:xfrm>
        </p:spPr>
        <p:txBody>
          <a:bodyPr>
            <a:normAutofit/>
          </a:bodyPr>
          <a:lstStyle/>
          <a:p>
            <a:pPr marL="285750" indent="-285750">
              <a:buFont typeface="Wingdings" panose="05000000000000000000" pitchFamily="2" charset="2"/>
              <a:buChar char="Ø"/>
            </a:pPr>
            <a:r>
              <a:rPr lang="en-US" sz="2400" b="1" dirty="0"/>
              <a:t>Participate or intervene in, directly or indirectly, any political campaign</a:t>
            </a:r>
            <a:r>
              <a:rPr lang="en-US" sz="2400" dirty="0"/>
              <a:t> on behalf of any candidate for public office. This includes both partisan and non-partisan races.</a:t>
            </a:r>
          </a:p>
          <a:p>
            <a:pPr marL="285750" indent="-285750">
              <a:buFont typeface="Wingdings" panose="05000000000000000000" pitchFamily="2" charset="2"/>
              <a:buChar char="Ø"/>
            </a:pPr>
            <a:r>
              <a:rPr lang="en-US" sz="2400" b="1" dirty="0"/>
              <a:t>Support, oppose or endorse, in any way, any candidate</a:t>
            </a:r>
            <a:r>
              <a:rPr lang="en-US" sz="2400" dirty="0"/>
              <a:t> who is running for a public office.</a:t>
            </a:r>
          </a:p>
          <a:p>
            <a:pPr marL="285750" indent="-285750">
              <a:buFont typeface="Wingdings" panose="05000000000000000000" pitchFamily="2" charset="2"/>
              <a:buChar char="Ø"/>
            </a:pPr>
            <a:r>
              <a:rPr lang="en-US" sz="2400" b="1" dirty="0"/>
              <a:t>Ask a legislator to vote </a:t>
            </a:r>
            <a:r>
              <a:rPr lang="en-US" sz="2400" dirty="0"/>
              <a:t>for or against a particular bill.</a:t>
            </a:r>
          </a:p>
          <a:p>
            <a:pPr marL="285750" indent="-285750">
              <a:buFont typeface="Wingdings" panose="05000000000000000000" pitchFamily="2" charset="2"/>
              <a:buChar char="Ø"/>
            </a:pPr>
            <a:r>
              <a:rPr lang="en-US" sz="2400" dirty="0"/>
              <a:t>Ask a collaborative member to contact their legislator and </a:t>
            </a:r>
            <a:r>
              <a:rPr lang="en-US" sz="2400" b="1" dirty="0"/>
              <a:t>ask them to vote for or against</a:t>
            </a:r>
            <a:r>
              <a:rPr lang="en-US" sz="2400" dirty="0"/>
              <a:t> a particular bill.</a:t>
            </a:r>
          </a:p>
          <a:p>
            <a:pPr marL="285750" indent="-285750">
              <a:buFont typeface="Wingdings" panose="05000000000000000000" pitchFamily="2" charset="2"/>
              <a:buChar char="Ø"/>
            </a:pPr>
            <a:r>
              <a:rPr lang="en-US" sz="2400" dirty="0"/>
              <a:t>Send a letter to the Governor and </a:t>
            </a:r>
            <a:r>
              <a:rPr lang="en-US" sz="2400" b="1" dirty="0"/>
              <a:t>ask them to veto a bill</a:t>
            </a:r>
            <a:r>
              <a:rPr lang="en-US" sz="2400" dirty="0"/>
              <a:t>.</a:t>
            </a:r>
          </a:p>
        </p:txBody>
      </p:sp>
    </p:spTree>
    <p:extLst>
      <p:ext uri="{BB962C8B-B14F-4D97-AF65-F5344CB8AC3E}">
        <p14:creationId xmlns:p14="http://schemas.microsoft.com/office/powerpoint/2010/main" val="3590732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31635-8C1F-4E78-9544-261D60B7E251}"/>
              </a:ext>
            </a:extLst>
          </p:cNvPr>
          <p:cNvSpPr>
            <a:spLocks noGrp="1"/>
          </p:cNvSpPr>
          <p:nvPr>
            <p:ph type="title"/>
          </p:nvPr>
        </p:nvSpPr>
        <p:spPr>
          <a:xfrm>
            <a:off x="646111" y="452718"/>
            <a:ext cx="9404723" cy="1400530"/>
          </a:xfrm>
        </p:spPr>
        <p:txBody>
          <a:bodyPr>
            <a:normAutofit/>
          </a:bodyPr>
          <a:lstStyle/>
          <a:p>
            <a:r>
              <a:rPr lang="en-US" dirty="0"/>
              <a:t>Legislative Outreach</a:t>
            </a:r>
          </a:p>
        </p:txBody>
      </p:sp>
      <p:graphicFrame>
        <p:nvGraphicFramePr>
          <p:cNvPr id="5" name="Content Placeholder 2">
            <a:extLst>
              <a:ext uri="{FF2B5EF4-FFF2-40B4-BE49-F238E27FC236}">
                <a16:creationId xmlns:a16="http://schemas.microsoft.com/office/drawing/2014/main" id="{E5F2E807-2C6A-4E08-AC81-AD4CE5BEF28E}"/>
              </a:ext>
            </a:extLst>
          </p:cNvPr>
          <p:cNvGraphicFramePr>
            <a:graphicFrameLocks noGrp="1"/>
          </p:cNvGraphicFramePr>
          <p:nvPr>
            <p:ph idx="1"/>
            <p:extLst>
              <p:ext uri="{D42A27DB-BD31-4B8C-83A1-F6EECF244321}">
                <p14:modId xmlns:p14="http://schemas.microsoft.com/office/powerpoint/2010/main" val="1992569473"/>
              </p:ext>
            </p:extLst>
          </p:nvPr>
        </p:nvGraphicFramePr>
        <p:xfrm>
          <a:off x="646110" y="1260909"/>
          <a:ext cx="11269965" cy="49356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19831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375D3-37E6-4106-9905-CE7ED7E39F71}"/>
              </a:ext>
            </a:extLst>
          </p:cNvPr>
          <p:cNvSpPr>
            <a:spLocks noGrp="1"/>
          </p:cNvSpPr>
          <p:nvPr>
            <p:ph type="title"/>
          </p:nvPr>
        </p:nvSpPr>
        <p:spPr>
          <a:xfrm>
            <a:off x="646110" y="452718"/>
            <a:ext cx="6977097" cy="779316"/>
          </a:xfrm>
        </p:spPr>
        <p:txBody>
          <a:bodyPr/>
          <a:lstStyle/>
          <a:p>
            <a:r>
              <a:rPr lang="en-US" dirty="0"/>
              <a:t>COVID considerations:</a:t>
            </a:r>
          </a:p>
        </p:txBody>
      </p:sp>
      <p:sp>
        <p:nvSpPr>
          <p:cNvPr id="3" name="Text Placeholder 2">
            <a:extLst>
              <a:ext uri="{FF2B5EF4-FFF2-40B4-BE49-F238E27FC236}">
                <a16:creationId xmlns:a16="http://schemas.microsoft.com/office/drawing/2014/main" id="{49465AD8-FCBF-4AD6-BC31-DF090847C807}"/>
              </a:ext>
            </a:extLst>
          </p:cNvPr>
          <p:cNvSpPr>
            <a:spLocks noGrp="1"/>
          </p:cNvSpPr>
          <p:nvPr>
            <p:ph type="body" idx="1"/>
          </p:nvPr>
        </p:nvSpPr>
        <p:spPr>
          <a:xfrm>
            <a:off x="652463" y="1661386"/>
            <a:ext cx="2946866" cy="576262"/>
          </a:xfrm>
        </p:spPr>
        <p:txBody>
          <a:bodyPr/>
          <a:lstStyle/>
          <a:p>
            <a:r>
              <a:rPr lang="en-US" dirty="0"/>
              <a:t>Does it cost money?</a:t>
            </a:r>
          </a:p>
        </p:txBody>
      </p:sp>
      <p:sp>
        <p:nvSpPr>
          <p:cNvPr id="4" name="Text Placeholder 3">
            <a:extLst>
              <a:ext uri="{FF2B5EF4-FFF2-40B4-BE49-F238E27FC236}">
                <a16:creationId xmlns:a16="http://schemas.microsoft.com/office/drawing/2014/main" id="{3DD20E82-EB4F-4C08-B964-B4EEFF09CA93}"/>
              </a:ext>
            </a:extLst>
          </p:cNvPr>
          <p:cNvSpPr>
            <a:spLocks noGrp="1"/>
          </p:cNvSpPr>
          <p:nvPr>
            <p:ph type="body" sz="half" idx="15"/>
          </p:nvPr>
        </p:nvSpPr>
        <p:spPr/>
        <p:txBody>
          <a:bodyPr/>
          <a:lstStyle/>
          <a:p>
            <a:pPr marL="285750" indent="-285750">
              <a:buFont typeface="Wingdings" panose="05000000000000000000" pitchFamily="2" charset="2"/>
              <a:buChar char="ü"/>
            </a:pPr>
            <a:r>
              <a:rPr lang="en-US" sz="1600" dirty="0"/>
              <a:t>Save money or increase the efficacy of appropriations within the upcoming biennium?</a:t>
            </a:r>
          </a:p>
          <a:p>
            <a:pPr marL="285750" indent="-285750">
              <a:buFont typeface="Wingdings" panose="05000000000000000000" pitchFamily="2" charset="2"/>
              <a:buChar char="ü"/>
            </a:pPr>
            <a:r>
              <a:rPr lang="en-US" sz="1600" dirty="0"/>
              <a:t>Help Washington access federal funding?</a:t>
            </a:r>
          </a:p>
          <a:p>
            <a:pPr marL="285750" indent="-285750">
              <a:buFont typeface="Wingdings" panose="05000000000000000000" pitchFamily="2" charset="2"/>
              <a:buChar char="ü"/>
            </a:pPr>
            <a:r>
              <a:rPr lang="en-US" sz="1600" dirty="0"/>
              <a:t>Help other levels of government do their job to respond to the pandemic or advance economic recovery?</a:t>
            </a:r>
          </a:p>
          <a:p>
            <a:endParaRPr lang="en-US" dirty="0"/>
          </a:p>
        </p:txBody>
      </p:sp>
      <p:sp>
        <p:nvSpPr>
          <p:cNvPr id="5" name="Text Placeholder 4">
            <a:extLst>
              <a:ext uri="{FF2B5EF4-FFF2-40B4-BE49-F238E27FC236}">
                <a16:creationId xmlns:a16="http://schemas.microsoft.com/office/drawing/2014/main" id="{C01E3EE1-3577-4EEF-B599-3DD65E2F6E41}"/>
              </a:ext>
            </a:extLst>
          </p:cNvPr>
          <p:cNvSpPr>
            <a:spLocks noGrp="1"/>
          </p:cNvSpPr>
          <p:nvPr>
            <p:ph type="body" sz="quarter" idx="3"/>
          </p:nvPr>
        </p:nvSpPr>
        <p:spPr>
          <a:xfrm>
            <a:off x="3873106" y="1572126"/>
            <a:ext cx="2936241" cy="576262"/>
          </a:xfrm>
        </p:spPr>
        <p:txBody>
          <a:bodyPr/>
          <a:lstStyle/>
          <a:p>
            <a:r>
              <a:rPr lang="en-US" dirty="0"/>
              <a:t>Has it been vetted?</a:t>
            </a:r>
          </a:p>
        </p:txBody>
      </p:sp>
      <p:sp>
        <p:nvSpPr>
          <p:cNvPr id="6" name="Text Placeholder 5">
            <a:extLst>
              <a:ext uri="{FF2B5EF4-FFF2-40B4-BE49-F238E27FC236}">
                <a16:creationId xmlns:a16="http://schemas.microsoft.com/office/drawing/2014/main" id="{FDE2E921-402E-4BB7-A827-4599B730D4D1}"/>
              </a:ext>
            </a:extLst>
          </p:cNvPr>
          <p:cNvSpPr>
            <a:spLocks noGrp="1"/>
          </p:cNvSpPr>
          <p:nvPr>
            <p:ph type="body" sz="half" idx="16"/>
          </p:nvPr>
        </p:nvSpPr>
        <p:spPr>
          <a:xfrm>
            <a:off x="3873106" y="2557462"/>
            <a:ext cx="2946794" cy="3978009"/>
          </a:xfrm>
        </p:spPr>
        <p:txBody>
          <a:bodyPr>
            <a:normAutofit fontScale="92500" lnSpcReduction="10000"/>
          </a:bodyPr>
          <a:lstStyle/>
          <a:p>
            <a:pPr marL="285750" indent="-285750">
              <a:buFont typeface="Wingdings" panose="05000000000000000000" pitchFamily="2" charset="2"/>
              <a:buChar char="ü"/>
            </a:pPr>
            <a:r>
              <a:rPr lang="en-US" sz="1600" dirty="0"/>
              <a:t>Has this policy been thoroughly vetted with stakeholders?</a:t>
            </a:r>
          </a:p>
          <a:p>
            <a:pPr marL="285750" indent="-285750">
              <a:buFont typeface="Wingdings" panose="05000000000000000000" pitchFamily="2" charset="2"/>
              <a:buChar char="ü"/>
            </a:pPr>
            <a:r>
              <a:rPr lang="en-US" sz="1600" dirty="0"/>
              <a:t>If it is likely to cost money, have you discussed its viability with the fiscal chair given budget challenges?</a:t>
            </a:r>
          </a:p>
          <a:p>
            <a:pPr marL="285750" indent="-285750">
              <a:buFont typeface="Wingdings" panose="05000000000000000000" pitchFamily="2" charset="2"/>
              <a:buChar char="ü"/>
            </a:pPr>
            <a:r>
              <a:rPr lang="en-US" sz="1600" dirty="0"/>
              <a:t>Is the other chamber aware and if so, is the bill likely to also advance in the there?</a:t>
            </a:r>
          </a:p>
          <a:p>
            <a:pPr marL="285750" indent="-285750">
              <a:buFont typeface="Wingdings" panose="05000000000000000000" pitchFamily="2" charset="2"/>
              <a:buChar char="ü"/>
            </a:pPr>
            <a:r>
              <a:rPr lang="en-US" sz="1600" dirty="0"/>
              <a:t>Is it likely to generate substantial opposition in committee and/or on the floor?</a:t>
            </a:r>
          </a:p>
          <a:p>
            <a:endParaRPr lang="en-US" dirty="0"/>
          </a:p>
        </p:txBody>
      </p:sp>
      <p:sp>
        <p:nvSpPr>
          <p:cNvPr id="7" name="Text Placeholder 6">
            <a:extLst>
              <a:ext uri="{FF2B5EF4-FFF2-40B4-BE49-F238E27FC236}">
                <a16:creationId xmlns:a16="http://schemas.microsoft.com/office/drawing/2014/main" id="{BE680A66-AEB4-4E11-815C-289174249BAD}"/>
              </a:ext>
            </a:extLst>
          </p:cNvPr>
          <p:cNvSpPr>
            <a:spLocks noGrp="1"/>
          </p:cNvSpPr>
          <p:nvPr>
            <p:ph type="body" sz="quarter" idx="13"/>
          </p:nvPr>
        </p:nvSpPr>
        <p:spPr>
          <a:xfrm>
            <a:off x="7146132" y="1246297"/>
            <a:ext cx="2932113" cy="576262"/>
          </a:xfrm>
        </p:spPr>
        <p:txBody>
          <a:bodyPr/>
          <a:lstStyle/>
          <a:p>
            <a:r>
              <a:rPr lang="en-US" dirty="0"/>
              <a:t>Finally, avoid…</a:t>
            </a:r>
          </a:p>
        </p:txBody>
      </p:sp>
      <p:sp>
        <p:nvSpPr>
          <p:cNvPr id="8" name="Text Placeholder 7">
            <a:extLst>
              <a:ext uri="{FF2B5EF4-FFF2-40B4-BE49-F238E27FC236}">
                <a16:creationId xmlns:a16="http://schemas.microsoft.com/office/drawing/2014/main" id="{F858EF09-405E-4EBA-A7E5-089840EE7D18}"/>
              </a:ext>
            </a:extLst>
          </p:cNvPr>
          <p:cNvSpPr>
            <a:spLocks noGrp="1"/>
          </p:cNvSpPr>
          <p:nvPr>
            <p:ph type="body" sz="half" idx="17"/>
          </p:nvPr>
        </p:nvSpPr>
        <p:spPr>
          <a:xfrm>
            <a:off x="7146132" y="2472089"/>
            <a:ext cx="2932113" cy="2330918"/>
          </a:xfrm>
        </p:spPr>
        <p:txBody>
          <a:bodyPr>
            <a:normAutofit/>
          </a:bodyPr>
          <a:lstStyle/>
          <a:p>
            <a:pPr marL="285750" indent="-285750">
              <a:buFont typeface="Wingdings" panose="05000000000000000000" pitchFamily="2" charset="2"/>
              <a:buChar char="ü"/>
            </a:pPr>
            <a:r>
              <a:rPr lang="en-US" sz="1800" dirty="0"/>
              <a:t>Omnibus bills</a:t>
            </a:r>
          </a:p>
          <a:p>
            <a:pPr marL="285750" indent="-285750">
              <a:buFont typeface="Wingdings" panose="05000000000000000000" pitchFamily="2" charset="2"/>
              <a:buChar char="ü"/>
            </a:pPr>
            <a:r>
              <a:rPr lang="en-US" sz="1800" dirty="0"/>
              <a:t>Companion bills</a:t>
            </a:r>
          </a:p>
          <a:p>
            <a:pPr marL="285750" indent="-285750">
              <a:buFont typeface="Wingdings" panose="05000000000000000000" pitchFamily="2" charset="2"/>
              <a:buChar char="ü"/>
            </a:pPr>
            <a:r>
              <a:rPr lang="en-US" sz="1800" dirty="0"/>
              <a:t>“intro” bills</a:t>
            </a:r>
          </a:p>
          <a:p>
            <a:pPr marL="285750" indent="-285750">
              <a:buFont typeface="Wingdings" panose="05000000000000000000" pitchFamily="2" charset="2"/>
              <a:buChar char="ü"/>
            </a:pPr>
            <a:r>
              <a:rPr lang="en-US" sz="1800" dirty="0"/>
              <a:t>Taskforce bills</a:t>
            </a:r>
          </a:p>
        </p:txBody>
      </p:sp>
    </p:spTree>
    <p:extLst>
      <p:ext uri="{BB962C8B-B14F-4D97-AF65-F5344CB8AC3E}">
        <p14:creationId xmlns:p14="http://schemas.microsoft.com/office/powerpoint/2010/main" val="2946873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hqprint">
            <a:extLst>
              <a:ext uri="{28A0092B-C50C-407E-A947-70E740481C1C}">
                <a14:useLocalDpi xmlns:a14="http://schemas.microsoft.com/office/drawing/2010/main"/>
              </a:ext>
            </a:extLst>
          </a:blip>
          <a:srcRect l="3613"/>
          <a:stretch/>
        </p:blipFill>
        <p:spPr>
          <a:xfrm>
            <a:off x="0" y="2669685"/>
            <a:ext cx="4037012" cy="4188315"/>
          </a:xfrm>
          <a:prstGeom prst="rect">
            <a:avLst/>
          </a:prstGeom>
        </p:spPr>
      </p:pic>
      <p:pic>
        <p:nvPicPr>
          <p:cNvPr id="13" name="Picture 12">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cstate="hqprint">
            <a:extLst>
              <a:ext uri="{28A0092B-C50C-407E-A947-70E740481C1C}">
                <a14:useLocalDpi xmlns:a14="http://schemas.microsoft.com/office/drawing/2010/main"/>
              </a:ext>
            </a:extLst>
          </a:blip>
          <a:srcRect l="35640"/>
          <a:stretch/>
        </p:blipFill>
        <p:spPr>
          <a:xfrm>
            <a:off x="0" y="2892347"/>
            <a:ext cx="1522412" cy="2365453"/>
          </a:xfrm>
          <a:prstGeom prst="rect">
            <a:avLst/>
          </a:prstGeom>
        </p:spPr>
      </p:pic>
      <p:sp>
        <p:nvSpPr>
          <p:cNvPr id="15" name="Oval 14">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7" name="Picture 16">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cstate="hqprint">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19" name="Picture 18">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cstate="hqprint">
            <a:extLst>
              <a:ext uri="{28A0092B-C50C-407E-A947-70E740481C1C}">
                <a14:useLocalDpi xmlns:a14="http://schemas.microsoft.com/office/drawing/2010/main"/>
              </a:ext>
            </a:extLst>
          </a:blip>
          <a:srcRect b="23320"/>
          <a:stretch/>
        </p:blipFill>
        <p:spPr>
          <a:xfrm>
            <a:off x="8605878" y="6096000"/>
            <a:ext cx="993734" cy="762000"/>
          </a:xfrm>
          <a:prstGeom prst="rect">
            <a:avLst/>
          </a:prstGeom>
        </p:spPr>
      </p:pic>
      <p:sp>
        <p:nvSpPr>
          <p:cNvPr id="21" name="Rectangle 20">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EE4E366E-272A-409E-840F-9A6A64A9E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721560C-E4AB-4287-A29C-3F6916794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7" name="Freeform 7">
            <a:extLst>
              <a:ext uri="{FF2B5EF4-FFF2-40B4-BE49-F238E27FC236}">
                <a16:creationId xmlns:a16="http://schemas.microsoft.com/office/drawing/2014/main" id="{DF6CFF07-D953-4F9C-9A0E-E0A6AACB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DABFBE6F-9C96-4D4F-BE2F-5AE17AF54354}"/>
              </a:ext>
            </a:extLst>
          </p:cNvPr>
          <p:cNvSpPr>
            <a:spLocks noGrp="1"/>
          </p:cNvSpPr>
          <p:nvPr>
            <p:ph type="title"/>
          </p:nvPr>
        </p:nvSpPr>
        <p:spPr>
          <a:xfrm>
            <a:off x="648930" y="629267"/>
            <a:ext cx="9252154" cy="1016654"/>
          </a:xfrm>
        </p:spPr>
        <p:txBody>
          <a:bodyPr vert="horz" lIns="91440" tIns="45720" rIns="91440" bIns="45720" rtlCol="0" anchor="t">
            <a:normAutofit/>
          </a:bodyPr>
          <a:lstStyle/>
          <a:p>
            <a:r>
              <a:rPr lang="en-US" b="0" i="0" kern="1200" dirty="0">
                <a:solidFill>
                  <a:srgbClr val="EBEBEB"/>
                </a:solidFill>
                <a:latin typeface="+mj-lt"/>
                <a:ea typeface="+mj-ea"/>
                <a:cs typeface="+mj-cs"/>
              </a:rPr>
              <a:t>Successful Coalition Strategies</a:t>
            </a:r>
          </a:p>
        </p:txBody>
      </p:sp>
      <p:sp useBgFill="1">
        <p:nvSpPr>
          <p:cNvPr id="29" name="Freeform: Shape 28">
            <a:extLst>
              <a:ext uri="{FF2B5EF4-FFF2-40B4-BE49-F238E27FC236}">
                <a16:creationId xmlns:a16="http://schemas.microsoft.com/office/drawing/2014/main" id="{DAA4FEEE-0B5F-41BF-825D-60F9FB089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Content Placeholder 2">
            <a:extLst>
              <a:ext uri="{FF2B5EF4-FFF2-40B4-BE49-F238E27FC236}">
                <a16:creationId xmlns:a16="http://schemas.microsoft.com/office/drawing/2014/main" id="{E02E37FE-1321-495D-A3DD-3AB0927441BE}"/>
              </a:ext>
            </a:extLst>
          </p:cNvPr>
          <p:cNvSpPr>
            <a:spLocks noGrp="1"/>
          </p:cNvSpPr>
          <p:nvPr>
            <p:ph sz="half" idx="1"/>
          </p:nvPr>
        </p:nvSpPr>
        <p:spPr>
          <a:xfrm>
            <a:off x="648931" y="2548281"/>
            <a:ext cx="5122606" cy="3658689"/>
          </a:xfrm>
        </p:spPr>
        <p:txBody>
          <a:bodyPr vert="horz" lIns="91440" tIns="45720" rIns="91440" bIns="45720" rtlCol="0">
            <a:normAutofit/>
          </a:bodyPr>
          <a:lstStyle/>
          <a:p>
            <a:pPr>
              <a:buClr>
                <a:schemeClr val="tx2">
                  <a:lumMod val="60000"/>
                  <a:lumOff val="40000"/>
                </a:schemeClr>
              </a:buClr>
            </a:pPr>
            <a:r>
              <a:rPr lang="en-US" dirty="0"/>
              <a:t>Well defined &amp; limited priorities</a:t>
            </a:r>
          </a:p>
          <a:p>
            <a:pPr>
              <a:buClr>
                <a:schemeClr val="tx2">
                  <a:lumMod val="60000"/>
                  <a:lumOff val="40000"/>
                </a:schemeClr>
              </a:buClr>
            </a:pPr>
            <a:r>
              <a:rPr lang="en-US" dirty="0"/>
              <a:t>Consistent messaging</a:t>
            </a:r>
          </a:p>
          <a:p>
            <a:pPr>
              <a:buClr>
                <a:schemeClr val="tx2">
                  <a:lumMod val="60000"/>
                  <a:lumOff val="40000"/>
                </a:schemeClr>
              </a:buClr>
            </a:pPr>
            <a:r>
              <a:rPr lang="en-US" dirty="0"/>
              <a:t>Personal stories</a:t>
            </a:r>
          </a:p>
          <a:p>
            <a:pPr>
              <a:buClr>
                <a:schemeClr val="tx2">
                  <a:lumMod val="60000"/>
                  <a:lumOff val="40000"/>
                </a:schemeClr>
              </a:buClr>
            </a:pPr>
            <a:r>
              <a:rPr lang="en-US" dirty="0"/>
              <a:t>Community and Environmental benefits</a:t>
            </a:r>
          </a:p>
          <a:p>
            <a:pPr>
              <a:buClr>
                <a:schemeClr val="tx2">
                  <a:lumMod val="60000"/>
                  <a:lumOff val="40000"/>
                </a:schemeClr>
              </a:buClr>
            </a:pPr>
            <a:r>
              <a:rPr lang="en-US" dirty="0"/>
              <a:t>Dollars leveraged/matched</a:t>
            </a:r>
          </a:p>
          <a:p>
            <a:pPr>
              <a:buClr>
                <a:schemeClr val="tx2">
                  <a:lumMod val="60000"/>
                  <a:lumOff val="40000"/>
                </a:schemeClr>
              </a:buClr>
            </a:pPr>
            <a:r>
              <a:rPr lang="en-US" dirty="0"/>
              <a:t>Multiple Benefits (in projects impacts, but also multiple organizations benefit, the economy benefits, </a:t>
            </a:r>
          </a:p>
          <a:p>
            <a:endParaRPr lang="en-US" dirty="0"/>
          </a:p>
        </p:txBody>
      </p:sp>
      <p:pic>
        <p:nvPicPr>
          <p:cNvPr id="6" name="Content Placeholder 5">
            <a:extLst>
              <a:ext uri="{FF2B5EF4-FFF2-40B4-BE49-F238E27FC236}">
                <a16:creationId xmlns:a16="http://schemas.microsoft.com/office/drawing/2014/main" id="{598361B6-6BB4-4843-A694-4B94F6F1105D}"/>
              </a:ext>
            </a:extLst>
          </p:cNvPr>
          <p:cNvPicPr>
            <a:picLocks noGrp="1" noChangeAspect="1"/>
          </p:cNvPicPr>
          <p:nvPr>
            <p:ph sz="half" idx="2"/>
          </p:nvPr>
        </p:nvPicPr>
        <p:blipFill>
          <a:blip r:embed="rId7"/>
          <a:stretch>
            <a:fillRect/>
          </a:stretch>
        </p:blipFill>
        <p:spPr>
          <a:xfrm>
            <a:off x="6091916" y="3016383"/>
            <a:ext cx="5451627" cy="2725814"/>
          </a:xfrm>
          <a:prstGeom prst="rect">
            <a:avLst/>
          </a:prstGeom>
          <a:effectLst/>
        </p:spPr>
      </p:pic>
    </p:spTree>
    <p:extLst>
      <p:ext uri="{BB962C8B-B14F-4D97-AF65-F5344CB8AC3E}">
        <p14:creationId xmlns:p14="http://schemas.microsoft.com/office/powerpoint/2010/main" val="987892433"/>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CF895-CF05-4A5C-A5EF-801B1D9793D4}"/>
              </a:ext>
            </a:extLst>
          </p:cNvPr>
          <p:cNvSpPr>
            <a:spLocks noGrp="1"/>
          </p:cNvSpPr>
          <p:nvPr>
            <p:ph type="title"/>
          </p:nvPr>
        </p:nvSpPr>
        <p:spPr/>
        <p:txBody>
          <a:bodyPr/>
          <a:lstStyle/>
          <a:p>
            <a:pPr algn="ctr"/>
            <a:r>
              <a:rPr lang="en-US" dirty="0"/>
              <a:t>Questions / Discussion</a:t>
            </a:r>
          </a:p>
        </p:txBody>
      </p:sp>
      <p:pic>
        <p:nvPicPr>
          <p:cNvPr id="6" name="Content Placeholder 5">
            <a:extLst>
              <a:ext uri="{FF2B5EF4-FFF2-40B4-BE49-F238E27FC236}">
                <a16:creationId xmlns:a16="http://schemas.microsoft.com/office/drawing/2014/main" id="{F8178C04-EAF7-4C05-8B7E-B3E6D197BBAE}"/>
              </a:ext>
            </a:extLst>
          </p:cNvPr>
          <p:cNvPicPr>
            <a:picLocks noGrp="1" noChangeAspect="1"/>
          </p:cNvPicPr>
          <p:nvPr>
            <p:ph idx="1"/>
          </p:nvPr>
        </p:nvPicPr>
        <p:blipFill>
          <a:blip r:embed="rId3"/>
          <a:stretch>
            <a:fillRect/>
          </a:stretch>
        </p:blipFill>
        <p:spPr>
          <a:xfrm>
            <a:off x="3115793" y="1475122"/>
            <a:ext cx="5960414" cy="3761021"/>
          </a:xfrm>
          <a:prstGeom prst="rect">
            <a:avLst/>
          </a:prstGeom>
        </p:spPr>
      </p:pic>
      <p:pic>
        <p:nvPicPr>
          <p:cNvPr id="8" name="Picture 7">
            <a:extLst>
              <a:ext uri="{FF2B5EF4-FFF2-40B4-BE49-F238E27FC236}">
                <a16:creationId xmlns:a16="http://schemas.microsoft.com/office/drawing/2014/main" id="{C591F114-92FF-4B9C-BF53-2007D76BDBAD}"/>
              </a:ext>
            </a:extLst>
          </p:cNvPr>
          <p:cNvPicPr>
            <a:picLocks noChangeAspect="1"/>
          </p:cNvPicPr>
          <p:nvPr/>
        </p:nvPicPr>
        <p:blipFill>
          <a:blip r:embed="rId4"/>
          <a:stretch>
            <a:fillRect/>
          </a:stretch>
        </p:blipFill>
        <p:spPr>
          <a:xfrm>
            <a:off x="4532241" y="5594011"/>
            <a:ext cx="3127519" cy="877900"/>
          </a:xfrm>
          <a:prstGeom prst="rect">
            <a:avLst/>
          </a:prstGeom>
        </p:spPr>
      </p:pic>
    </p:spTree>
    <p:extLst>
      <p:ext uri="{BB962C8B-B14F-4D97-AF65-F5344CB8AC3E}">
        <p14:creationId xmlns:p14="http://schemas.microsoft.com/office/powerpoint/2010/main" val="1835705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EEB99-28B0-42DD-AA8A-5D03838379D8}"/>
              </a:ext>
            </a:extLst>
          </p:cNvPr>
          <p:cNvSpPr>
            <a:spLocks noGrp="1"/>
          </p:cNvSpPr>
          <p:nvPr>
            <p:ph type="title"/>
          </p:nvPr>
        </p:nvSpPr>
        <p:spPr/>
        <p:txBody>
          <a:bodyPr/>
          <a:lstStyle/>
          <a:p>
            <a:r>
              <a:rPr lang="en-US" dirty="0"/>
              <a:t>Legislative Policy (Bills)</a:t>
            </a:r>
            <a:br>
              <a:rPr lang="en-US" dirty="0"/>
            </a:br>
            <a:r>
              <a:rPr lang="en-US" dirty="0"/>
              <a:t>Proactive vs. Reactive Lawmaking</a:t>
            </a:r>
            <a:br>
              <a:rPr lang="en-US" dirty="0"/>
            </a:br>
            <a:r>
              <a:rPr lang="en-US" sz="2400" dirty="0"/>
              <a:t>Where do policy ideas come from?</a:t>
            </a:r>
            <a:endParaRPr lang="en-US" dirty="0"/>
          </a:p>
        </p:txBody>
      </p:sp>
      <p:sp>
        <p:nvSpPr>
          <p:cNvPr id="4" name="Content Placeholder 3">
            <a:extLst>
              <a:ext uri="{FF2B5EF4-FFF2-40B4-BE49-F238E27FC236}">
                <a16:creationId xmlns:a16="http://schemas.microsoft.com/office/drawing/2014/main" id="{59AFEEC3-BBC8-4808-9B12-2AE0C3F85666}"/>
              </a:ext>
            </a:extLst>
          </p:cNvPr>
          <p:cNvSpPr>
            <a:spLocks noGrp="1"/>
          </p:cNvSpPr>
          <p:nvPr>
            <p:ph idx="1"/>
          </p:nvPr>
        </p:nvSpPr>
        <p:spPr>
          <a:xfrm>
            <a:off x="1104293" y="2524556"/>
            <a:ext cx="8946541" cy="4195481"/>
          </a:xfrm>
        </p:spPr>
        <p:txBody>
          <a:bodyPr>
            <a:normAutofit/>
          </a:bodyPr>
          <a:lstStyle/>
          <a:p>
            <a:r>
              <a:rPr lang="en-US" sz="2800" dirty="0"/>
              <a:t>Lawmakers</a:t>
            </a:r>
          </a:p>
          <a:p>
            <a:r>
              <a:rPr lang="en-US" sz="2800" dirty="0"/>
              <a:t>State and Local agencies</a:t>
            </a:r>
          </a:p>
          <a:p>
            <a:r>
              <a:rPr lang="en-US" sz="2800" dirty="0"/>
              <a:t>Events/News stories</a:t>
            </a:r>
          </a:p>
          <a:p>
            <a:r>
              <a:rPr lang="en-US" sz="2800" dirty="0"/>
              <a:t>Constituent requests</a:t>
            </a:r>
          </a:p>
          <a:p>
            <a:r>
              <a:rPr lang="en-US" sz="2800" dirty="0"/>
              <a:t>Workgroup recommendations</a:t>
            </a:r>
          </a:p>
          <a:p>
            <a:r>
              <a:rPr lang="en-US" sz="2800" dirty="0"/>
              <a:t>Lawsuits</a:t>
            </a:r>
          </a:p>
          <a:p>
            <a:r>
              <a:rPr lang="en-US" sz="2800" dirty="0"/>
              <a:t>Interest groups</a:t>
            </a:r>
          </a:p>
          <a:p>
            <a:pPr marL="0" indent="0" algn="ctr">
              <a:buNone/>
            </a:pPr>
            <a:endParaRPr lang="en-US" dirty="0"/>
          </a:p>
          <a:p>
            <a:pPr marL="0" indent="0">
              <a:buNone/>
            </a:pPr>
            <a:endParaRPr lang="en-US" dirty="0"/>
          </a:p>
        </p:txBody>
      </p:sp>
      <p:pic>
        <p:nvPicPr>
          <p:cNvPr id="3" name="Picture 2">
            <a:extLst>
              <a:ext uri="{FF2B5EF4-FFF2-40B4-BE49-F238E27FC236}">
                <a16:creationId xmlns:a16="http://schemas.microsoft.com/office/drawing/2014/main" id="{B57F6B72-7AE1-43C9-A14D-36143E03ABF4}"/>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277726" y="2869380"/>
            <a:ext cx="2418592" cy="2400452"/>
          </a:xfrm>
          <a:prstGeom prst="rect">
            <a:avLst/>
          </a:prstGeom>
        </p:spPr>
      </p:pic>
    </p:spTree>
    <p:extLst>
      <p:ext uri="{BB962C8B-B14F-4D97-AF65-F5344CB8AC3E}">
        <p14:creationId xmlns:p14="http://schemas.microsoft.com/office/powerpoint/2010/main" val="14368798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TotalTime>
  <Words>5653</Words>
  <Application>Microsoft Office PowerPoint</Application>
  <PresentationFormat>Widescreen</PresentationFormat>
  <Paragraphs>294</Paragraphs>
  <Slides>16</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Calibri</vt:lpstr>
      <vt:lpstr>Century Gothic</vt:lpstr>
      <vt:lpstr>Open Sans</vt:lpstr>
      <vt:lpstr>Symbol</vt:lpstr>
      <vt:lpstr>Wingdings</vt:lpstr>
      <vt:lpstr>Wingdings 3</vt:lpstr>
      <vt:lpstr>Ion</vt:lpstr>
      <vt:lpstr>WACD: Advocacy &amp; Legislative Outreach</vt:lpstr>
      <vt:lpstr>Legislative Primer</vt:lpstr>
      <vt:lpstr>In 2020, the WA State Legislature considered 2,233 bill introductions.    Only 389 became law.  </vt:lpstr>
      <vt:lpstr>WA State Budgets</vt:lpstr>
      <vt:lpstr>2021-23 Operating Budget Landscape-  3 Rs: Reductions-Reserves-Revenue</vt:lpstr>
      <vt:lpstr>2021-23 Budget Landscape-  3 Rs: Reductions-Reserves-Revenue</vt:lpstr>
      <vt:lpstr>2021-23 Transportation and Capital  Budget Landscape </vt:lpstr>
      <vt:lpstr>2020-21 Political Landscape</vt:lpstr>
      <vt:lpstr>Advocacy Types</vt:lpstr>
      <vt:lpstr>CDs CAN:</vt:lpstr>
      <vt:lpstr>CDs CANNOT:</vt:lpstr>
      <vt:lpstr>Legislative Outreach</vt:lpstr>
      <vt:lpstr>COVID considerations:</vt:lpstr>
      <vt:lpstr>Successful Coalition Strategies</vt:lpstr>
      <vt:lpstr>Questions / Discussion</vt:lpstr>
      <vt:lpstr>Legislative Policy (Bills) Proactive vs. Reactive Lawmaking Where do policy ideas come from?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WACD: Advocacy &amp; Legislative Outreach</dc:title>
  <dc:creator>Brynn Brady</dc:creator>
  <cp:lastModifiedBy>Tom Salzer</cp:lastModifiedBy>
  <cp:revision>10</cp:revision>
  <dcterms:created xsi:type="dcterms:W3CDTF">2020-12-01T04:17:13Z</dcterms:created>
  <dcterms:modified xsi:type="dcterms:W3CDTF">2022-01-11T19:59:48Z</dcterms:modified>
</cp:coreProperties>
</file>